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notesMasterIdLst>
    <p:notesMasterId r:id="rId66"/>
  </p:notesMasterIdLst>
  <p:sldIdLst>
    <p:sldId id="256" r:id="rId2"/>
    <p:sldId id="262" r:id="rId3"/>
    <p:sldId id="398" r:id="rId4"/>
    <p:sldId id="394" r:id="rId5"/>
    <p:sldId id="407" r:id="rId6"/>
    <p:sldId id="435" r:id="rId7"/>
    <p:sldId id="436" r:id="rId8"/>
    <p:sldId id="438" r:id="rId9"/>
    <p:sldId id="437" r:id="rId10"/>
    <p:sldId id="439" r:id="rId11"/>
    <p:sldId id="395" r:id="rId12"/>
    <p:sldId id="280" r:id="rId13"/>
    <p:sldId id="304" r:id="rId14"/>
    <p:sldId id="366" r:id="rId15"/>
    <p:sldId id="306" r:id="rId16"/>
    <p:sldId id="305" r:id="rId17"/>
    <p:sldId id="364" r:id="rId18"/>
    <p:sldId id="409" r:id="rId19"/>
    <p:sldId id="367" r:id="rId20"/>
    <p:sldId id="410" r:id="rId21"/>
    <p:sldId id="414" r:id="rId22"/>
    <p:sldId id="411" r:id="rId23"/>
    <p:sldId id="440" r:id="rId24"/>
    <p:sldId id="441" r:id="rId25"/>
    <p:sldId id="442" r:id="rId26"/>
    <p:sldId id="443" r:id="rId27"/>
    <p:sldId id="444" r:id="rId28"/>
    <p:sldId id="445" r:id="rId29"/>
    <p:sldId id="402" r:id="rId30"/>
    <p:sldId id="309" r:id="rId31"/>
    <p:sldId id="397" r:id="rId32"/>
    <p:sldId id="417" r:id="rId33"/>
    <p:sldId id="380" r:id="rId34"/>
    <p:sldId id="446" r:id="rId35"/>
    <p:sldId id="447" r:id="rId36"/>
    <p:sldId id="387" r:id="rId37"/>
    <p:sldId id="403" r:id="rId38"/>
    <p:sldId id="448" r:id="rId39"/>
    <p:sldId id="450" r:id="rId40"/>
    <p:sldId id="449" r:id="rId41"/>
    <p:sldId id="452" r:id="rId42"/>
    <p:sldId id="453" r:id="rId43"/>
    <p:sldId id="454" r:id="rId44"/>
    <p:sldId id="455" r:id="rId45"/>
    <p:sldId id="451" r:id="rId46"/>
    <p:sldId id="456" r:id="rId47"/>
    <p:sldId id="458" r:id="rId48"/>
    <p:sldId id="328" r:id="rId49"/>
    <p:sldId id="405" r:id="rId50"/>
    <p:sldId id="404" r:id="rId51"/>
    <p:sldId id="381" r:id="rId52"/>
    <p:sldId id="382" r:id="rId53"/>
    <p:sldId id="383" r:id="rId54"/>
    <p:sldId id="459" r:id="rId55"/>
    <p:sldId id="392" r:id="rId56"/>
    <p:sldId id="393" r:id="rId57"/>
    <p:sldId id="348" r:id="rId58"/>
    <p:sldId id="433" r:id="rId59"/>
    <p:sldId id="462" r:id="rId60"/>
    <p:sldId id="460" r:id="rId61"/>
    <p:sldId id="426" r:id="rId62"/>
    <p:sldId id="432" r:id="rId63"/>
    <p:sldId id="429" r:id="rId64"/>
    <p:sldId id="461"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57" autoAdjust="0"/>
    <p:restoredTop sz="85333" autoAdjust="0"/>
  </p:normalViewPr>
  <p:slideViewPr>
    <p:cSldViewPr snapToGrid="0">
      <p:cViewPr varScale="1">
        <p:scale>
          <a:sx n="72" d="100"/>
          <a:sy n="72" d="100"/>
        </p:scale>
        <p:origin x="1042" y="4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8" d="100"/>
          <a:sy n="68" d="100"/>
        </p:scale>
        <p:origin x="310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4.emf"/><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4.emf"/><Relationship Id="rId1" Type="http://schemas.openxmlformats.org/officeDocument/2006/relationships/image" Target="../media/image23.emf"/><Relationship Id="rId4"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4.emf"/><Relationship Id="rId1" Type="http://schemas.openxmlformats.org/officeDocument/2006/relationships/image" Target="../media/image23.emf"/><Relationship Id="rId5" Type="http://schemas.openxmlformats.org/officeDocument/2006/relationships/image" Target="../media/image29.emf"/><Relationship Id="rId4"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4.emf"/><Relationship Id="rId1" Type="http://schemas.openxmlformats.org/officeDocument/2006/relationships/image" Target="../media/image23.emf"/><Relationship Id="rId5" Type="http://schemas.openxmlformats.org/officeDocument/2006/relationships/image" Target="../media/image29.emf"/><Relationship Id="rId4"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FEED2-EF1C-4027-8D8D-CF94D7DBFA7A}" type="datetimeFigureOut">
              <a:rPr lang="en-US" smtClean="0"/>
              <a:pPr/>
              <a:t>11/3/2017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4BCD8-4A3B-4849-9F40-FF014524CAC3}" type="slidenum">
              <a:rPr lang="en-US" smtClean="0"/>
              <a:pPr/>
              <a:t>‹#›</a:t>
            </a:fld>
            <a:endParaRPr lang="en-US" dirty="0"/>
          </a:p>
        </p:txBody>
      </p:sp>
    </p:spTree>
    <p:extLst>
      <p:ext uri="{BB962C8B-B14F-4D97-AF65-F5344CB8AC3E}">
        <p14:creationId xmlns:p14="http://schemas.microsoft.com/office/powerpoint/2010/main" val="133910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674BCD8-4A3B-4849-9F40-FF014524CAC3}" type="slidenum">
              <a:rPr lang="en-US" smtClean="0"/>
              <a:pPr/>
              <a:t>1</a:t>
            </a:fld>
            <a:endParaRPr lang="en-US"/>
          </a:p>
        </p:txBody>
      </p:sp>
    </p:spTree>
    <p:extLst>
      <p:ext uri="{BB962C8B-B14F-4D97-AF65-F5344CB8AC3E}">
        <p14:creationId xmlns:p14="http://schemas.microsoft.com/office/powerpoint/2010/main" val="351842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questions have arisen</a:t>
            </a:r>
            <a:r>
              <a:rPr lang="en-US" baseline="0" dirty="0" smtClean="0"/>
              <a:t> out of this previous work. One is whether all forms of context boundaries have a similar impact on memory. Namely, are these effect similar for both spatial and temporal order memory.</a:t>
            </a:r>
          </a:p>
          <a:p>
            <a:endParaRPr lang="en-US" baseline="0" dirty="0" smtClean="0"/>
          </a:p>
          <a:p>
            <a:r>
              <a:rPr lang="en-US" baseline="0" dirty="0" smtClean="0"/>
              <a:t>Further, while it’s been suggested that the perception of context boundaries may be automatic, it is unclear whether their impact on memory is also automatic, or whether active attention is necessary to bias/organize memory </a:t>
            </a:r>
            <a:r>
              <a:rPr lang="en-US" baseline="0" dirty="0" err="1" smtClean="0"/>
              <a:t>represetnations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11</a:t>
            </a:fld>
            <a:endParaRPr lang="en-US" dirty="0"/>
          </a:p>
        </p:txBody>
      </p:sp>
    </p:spTree>
    <p:extLst>
      <p:ext uri="{BB962C8B-B14F-4D97-AF65-F5344CB8AC3E}">
        <p14:creationId xmlns:p14="http://schemas.microsoft.com/office/powerpoint/2010/main" val="2266870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these questions, we developed a task</a:t>
            </a:r>
            <a:r>
              <a:rPr lang="en-US" baseline="0" dirty="0" smtClean="0"/>
              <a:t> inspired by the </a:t>
            </a:r>
            <a:r>
              <a:rPr lang="en-US" baseline="0" dirty="0" err="1" smtClean="0"/>
              <a:t>Ezzyat</a:t>
            </a:r>
            <a:r>
              <a:rPr lang="en-US" baseline="0" dirty="0" smtClean="0"/>
              <a:t> and </a:t>
            </a:r>
            <a:r>
              <a:rPr lang="en-US" baseline="0" dirty="0" err="1" smtClean="0"/>
              <a:t>Davachi</a:t>
            </a:r>
            <a:r>
              <a:rPr lang="en-US" baseline="0" dirty="0" smtClean="0"/>
              <a:t> work. However, in our spatiotemporal context task, the scenes are present on the screen throughout the block, and have a spatial grid overlaid on them.</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12</a:t>
            </a:fld>
            <a:endParaRPr lang="en-US" dirty="0"/>
          </a:p>
        </p:txBody>
      </p:sp>
    </p:spTree>
    <p:extLst>
      <p:ext uri="{BB962C8B-B14F-4D97-AF65-F5344CB8AC3E}">
        <p14:creationId xmlns:p14="http://schemas.microsoft.com/office/powerpoint/2010/main" val="2918478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ONLY FIRST ONE THEN DESCRIBE</a:t>
            </a:r>
          </a:p>
          <a:p>
            <a:endParaRPr lang="en-US" dirty="0" smtClean="0"/>
          </a:p>
          <a:p>
            <a:r>
              <a:rPr lang="en-US" dirty="0" smtClean="0"/>
              <a:t>MENTION WHEN ON</a:t>
            </a:r>
          </a:p>
          <a:p>
            <a:endParaRPr lang="en-US" dirty="0" smtClean="0"/>
          </a:p>
          <a:p>
            <a:r>
              <a:rPr lang="en-US" dirty="0" smtClean="0"/>
              <a:t>Objects then show</a:t>
            </a:r>
            <a:r>
              <a:rPr lang="en-US" baseline="0" dirty="0" smtClean="0"/>
              <a:t> up one at a time in different locations on the grid for 3500 </a:t>
            </a:r>
            <a:r>
              <a:rPr lang="en-US" baseline="0" dirty="0" err="1" smtClean="0"/>
              <a:t>ms</a:t>
            </a:r>
            <a:r>
              <a:rPr lang="en-US" baseline="0" dirty="0" smtClean="0"/>
              <a:t> each. To keep participants attending to the task, they were asked to determine how easy or hard it was to imagine each object in its context. As you can see, after some number of trials, there would be a context boundary, wherein objects would start appearing in the other context.</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13</a:t>
            </a:fld>
            <a:endParaRPr lang="en-US" dirty="0"/>
          </a:p>
        </p:txBody>
      </p:sp>
    </p:spTree>
    <p:extLst>
      <p:ext uri="{BB962C8B-B14F-4D97-AF65-F5344CB8AC3E}">
        <p14:creationId xmlns:p14="http://schemas.microsoft.com/office/powerpoint/2010/main" val="4151584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Afterwards, participants were given a distance judgment task. For some blocks, they</a:t>
            </a:r>
            <a:r>
              <a:rPr lang="en-US" baseline="0" dirty="0" smtClean="0"/>
              <a:t> were asked to judge the temporal distance of the pairs.</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14</a:t>
            </a:fld>
            <a:endParaRPr lang="en-US" dirty="0"/>
          </a:p>
        </p:txBody>
      </p:sp>
    </p:spTree>
    <p:extLst>
      <p:ext uri="{BB962C8B-B14F-4D97-AF65-F5344CB8AC3E}">
        <p14:creationId xmlns:p14="http://schemas.microsoft.com/office/powerpoint/2010/main" val="2889634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other blocks, they were asked</a:t>
            </a:r>
            <a:r>
              <a:rPr lang="en-US" baseline="0" dirty="0" smtClean="0"/>
              <a:t> to judge the spatial distance of the pairs, i.e. number of cells apart on the grid.</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15</a:t>
            </a:fld>
            <a:endParaRPr lang="en-US" dirty="0"/>
          </a:p>
        </p:txBody>
      </p:sp>
    </p:spTree>
    <p:extLst>
      <p:ext uri="{BB962C8B-B14F-4D97-AF65-F5344CB8AC3E}">
        <p14:creationId xmlns:p14="http://schemas.microsoft.com/office/powerpoint/2010/main" val="455707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a given</a:t>
            </a:r>
            <a:r>
              <a:rPr lang="en-US" baseline="0" dirty="0" smtClean="0"/>
              <a:t> block, we might get a set of studied locations like this:</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16</a:t>
            </a:fld>
            <a:endParaRPr lang="en-US" dirty="0"/>
          </a:p>
        </p:txBody>
      </p:sp>
    </p:spTree>
    <p:extLst>
      <p:ext uri="{BB962C8B-B14F-4D97-AF65-F5344CB8AC3E}">
        <p14:creationId xmlns:p14="http://schemas.microsoft.com/office/powerpoint/2010/main" val="439500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smtClean="0"/>
              <a:t>Where</a:t>
            </a:r>
            <a:r>
              <a:rPr lang="en-US" baseline="0" dirty="0" smtClean="0"/>
              <a:t> the numbers represent the order in which they appeared. Pairs selected on spatial distance were always horizontal from each other and consisted of the following conditions:</a:t>
            </a:r>
            <a:endParaRPr lang="en-GB" dirty="0"/>
          </a:p>
        </p:txBody>
      </p:sp>
      <p:sp>
        <p:nvSpPr>
          <p:cNvPr id="4" name="投影片編號版面配置區 3"/>
          <p:cNvSpPr>
            <a:spLocks noGrp="1"/>
          </p:cNvSpPr>
          <p:nvPr>
            <p:ph type="sldNum" sz="quarter" idx="10"/>
          </p:nvPr>
        </p:nvSpPr>
        <p:spPr/>
        <p:txBody>
          <a:bodyPr/>
          <a:lstStyle/>
          <a:p>
            <a:fld id="{4674BCD8-4A3B-4849-9F40-FF014524CAC3}" type="slidenum">
              <a:rPr lang="en-US" smtClean="0"/>
              <a:pPr/>
              <a:t>17</a:t>
            </a:fld>
            <a:endParaRPr lang="en-US" dirty="0"/>
          </a:p>
        </p:txBody>
      </p:sp>
    </p:spTree>
    <p:extLst>
      <p:ext uri="{BB962C8B-B14F-4D97-AF65-F5344CB8AC3E}">
        <p14:creationId xmlns:p14="http://schemas.microsoft.com/office/powerpoint/2010/main" val="3318224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Pairs could be 3 cells away,</a:t>
            </a:r>
            <a:r>
              <a:rPr lang="en-US" baseline="0" dirty="0" smtClean="0"/>
              <a:t> within the same context…</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18</a:t>
            </a:fld>
            <a:endParaRPr lang="en-US" dirty="0"/>
          </a:p>
        </p:txBody>
      </p:sp>
    </p:spTree>
    <p:extLst>
      <p:ext uri="{BB962C8B-B14F-4D97-AF65-F5344CB8AC3E}">
        <p14:creationId xmlns:p14="http://schemas.microsoft.com/office/powerpoint/2010/main" val="359027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cells away</a:t>
            </a:r>
            <a:r>
              <a:rPr lang="en-US" baseline="0" dirty="0" smtClean="0"/>
              <a:t> but across the context boundary.</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19</a:t>
            </a:fld>
            <a:endParaRPr lang="en-US" dirty="0"/>
          </a:p>
        </p:txBody>
      </p:sp>
    </p:spTree>
    <p:extLst>
      <p:ext uri="{BB962C8B-B14F-4D97-AF65-F5344CB8AC3E}">
        <p14:creationId xmlns:p14="http://schemas.microsoft.com/office/powerpoint/2010/main" val="4049462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Adjacent</a:t>
            </a:r>
            <a:r>
              <a:rPr lang="en-US" baseline="0" dirty="0" smtClean="0"/>
              <a:t> to each other.</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20</a:t>
            </a:fld>
            <a:endParaRPr lang="en-US" dirty="0"/>
          </a:p>
        </p:txBody>
      </p:sp>
    </p:spTree>
    <p:extLst>
      <p:ext uri="{BB962C8B-B14F-4D97-AF65-F5344CB8AC3E}">
        <p14:creationId xmlns:p14="http://schemas.microsoft.com/office/powerpoint/2010/main" val="174965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somewhat</a:t>
            </a:r>
            <a:r>
              <a:rPr lang="en-US" baseline="0" dirty="0" smtClean="0"/>
              <a:t> reductionist, most episodic memories are memories for something at occurred at a particular time and place. That is, we, and by extension our memories, live in a spatiotemporally defined world.</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2</a:t>
            </a:fld>
            <a:endParaRPr lang="en-US"/>
          </a:p>
        </p:txBody>
      </p:sp>
    </p:spTree>
    <p:extLst>
      <p:ext uri="{BB962C8B-B14F-4D97-AF65-F5344CB8AC3E}">
        <p14:creationId xmlns:p14="http://schemas.microsoft.com/office/powerpoint/2010/main" val="1289017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far away from each other.</a:t>
            </a:r>
          </a:p>
          <a:p>
            <a:endParaRPr lang="en-US" dirty="0" smtClean="0"/>
          </a:p>
          <a:p>
            <a:r>
              <a:rPr lang="en-US" dirty="0" smtClean="0"/>
              <a:t>Untold</a:t>
            </a:r>
            <a:r>
              <a:rPr lang="en-US" baseline="0" dirty="0" smtClean="0"/>
              <a:t> to the participant, all of the selected pairs for 1 and 3 </a:t>
            </a:r>
            <a:r>
              <a:rPr lang="en-US" baseline="0" dirty="0" err="1" smtClean="0"/>
              <a:t>aways</a:t>
            </a:r>
            <a:r>
              <a:rPr lang="en-US" baseline="0" dirty="0" smtClean="0"/>
              <a:t> were horizontal from each other to prevent issues with comparing diagonals. To keep participants from catching on to this, the far away pairs did not necessarily have to be on the same row.</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21</a:t>
            </a:fld>
            <a:endParaRPr lang="en-US" dirty="0"/>
          </a:p>
        </p:txBody>
      </p:sp>
    </p:spTree>
    <p:extLst>
      <p:ext uri="{BB962C8B-B14F-4D97-AF65-F5344CB8AC3E}">
        <p14:creationId xmlns:p14="http://schemas.microsoft.com/office/powerpoint/2010/main" val="1279996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nice thing about this design is that the exact same set of locations</a:t>
            </a:r>
            <a:r>
              <a:rPr lang="en-US" baseline="0" dirty="0" smtClean="0"/>
              <a:t> and orders can be reused for a temporal block, with different pairs selected based on temporal distance.</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22</a:t>
            </a:fld>
            <a:endParaRPr lang="en-US" dirty="0"/>
          </a:p>
        </p:txBody>
      </p:sp>
    </p:spTree>
    <p:extLst>
      <p:ext uri="{BB962C8B-B14F-4D97-AF65-F5344CB8AC3E}">
        <p14:creationId xmlns:p14="http://schemas.microsoft.com/office/powerpoint/2010/main" val="4278828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GB" dirty="0" smtClean="0"/>
              <a:t>Experiment</a:t>
            </a:r>
            <a:r>
              <a:rPr lang="en-GB" baseline="0" dirty="0" smtClean="0"/>
              <a:t> 1 consisted of:</a:t>
            </a:r>
            <a:endParaRPr lang="en-GB" dirty="0"/>
          </a:p>
        </p:txBody>
      </p:sp>
      <p:sp>
        <p:nvSpPr>
          <p:cNvPr id="4" name="投影片編號版面配置區 3"/>
          <p:cNvSpPr>
            <a:spLocks noGrp="1"/>
          </p:cNvSpPr>
          <p:nvPr>
            <p:ph type="sldNum" sz="quarter" idx="10"/>
          </p:nvPr>
        </p:nvSpPr>
        <p:spPr/>
        <p:txBody>
          <a:bodyPr/>
          <a:lstStyle/>
          <a:p>
            <a:fld id="{4674BCD8-4A3B-4849-9F40-FF014524CAC3}" type="slidenum">
              <a:rPr lang="en-US" smtClean="0"/>
              <a:pPr/>
              <a:t>29</a:t>
            </a:fld>
            <a:endParaRPr lang="en-US" dirty="0"/>
          </a:p>
        </p:txBody>
      </p:sp>
    </p:spTree>
    <p:extLst>
      <p:ext uri="{BB962C8B-B14F-4D97-AF65-F5344CB8AC3E}">
        <p14:creationId xmlns:p14="http://schemas.microsoft.com/office/powerpoint/2010/main" val="3107803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results I’ll be showing you, I’ve taken the average rating</a:t>
            </a:r>
            <a:r>
              <a:rPr lang="en-US" baseline="0" dirty="0" smtClean="0"/>
              <a:t> from 1 (close) to 4 (far) for each of the 4 pair conditions.</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30</a:t>
            </a:fld>
            <a:endParaRPr lang="en-US" dirty="0"/>
          </a:p>
        </p:txBody>
      </p:sp>
    </p:spTree>
    <p:extLst>
      <p:ext uri="{BB962C8B-B14F-4D97-AF65-F5344CB8AC3E}">
        <p14:creationId xmlns:p14="http://schemas.microsoft.com/office/powerpoint/2010/main" val="144804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participant</a:t>
            </a:r>
            <a:r>
              <a:rPr lang="en-US" baseline="0" dirty="0" smtClean="0"/>
              <a:t>s were able to discriminate the various distance from each other. More importantly for our questions, participants showed a robust context boundary effect.</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31</a:t>
            </a:fld>
            <a:endParaRPr lang="en-US" dirty="0"/>
          </a:p>
        </p:txBody>
      </p:sp>
    </p:spTree>
    <p:extLst>
      <p:ext uri="{BB962C8B-B14F-4D97-AF65-F5344CB8AC3E}">
        <p14:creationId xmlns:p14="http://schemas.microsoft.com/office/powerpoint/2010/main" val="1256151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r>
              <a:rPr lang="en-US" baseline="0" dirty="0" smtClean="0"/>
              <a:t> were very similar for the undirected condition, initially suggesting attention during encoding was not necessary…</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32</a:t>
            </a:fld>
            <a:endParaRPr lang="en-US" dirty="0"/>
          </a:p>
        </p:txBody>
      </p:sp>
    </p:spTree>
    <p:extLst>
      <p:ext uri="{BB962C8B-B14F-4D97-AF65-F5344CB8AC3E}">
        <p14:creationId xmlns:p14="http://schemas.microsoft.com/office/powerpoint/2010/main" val="3931948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temporal blocks,</a:t>
            </a:r>
            <a:r>
              <a:rPr lang="en-US" baseline="0" dirty="0" smtClean="0"/>
              <a:t> participants again discriminated the different distances, and still showed a context boundary effect.</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33</a:t>
            </a:fld>
            <a:endParaRPr lang="en-US" dirty="0"/>
          </a:p>
        </p:txBody>
      </p:sp>
    </p:spTree>
    <p:extLst>
      <p:ext uri="{BB962C8B-B14F-4D97-AF65-F5344CB8AC3E}">
        <p14:creationId xmlns:p14="http://schemas.microsoft.com/office/powerpoint/2010/main" val="3476289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temporal blocks,</a:t>
            </a:r>
            <a:r>
              <a:rPr lang="en-US" baseline="0" dirty="0" smtClean="0"/>
              <a:t> participants again discriminated the different distances, and still showed a context boundary effect.</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34</a:t>
            </a:fld>
            <a:endParaRPr lang="en-US" dirty="0"/>
          </a:p>
        </p:txBody>
      </p:sp>
    </p:spTree>
    <p:extLst>
      <p:ext uri="{BB962C8B-B14F-4D97-AF65-F5344CB8AC3E}">
        <p14:creationId xmlns:p14="http://schemas.microsoft.com/office/powerpoint/2010/main" val="3476289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temporal blocks,</a:t>
            </a:r>
            <a:r>
              <a:rPr lang="en-US" baseline="0" dirty="0" smtClean="0"/>
              <a:t> participants again discriminated the different distances, and still showed a context boundary effect.</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35</a:t>
            </a:fld>
            <a:endParaRPr lang="en-US" dirty="0"/>
          </a:p>
        </p:txBody>
      </p:sp>
    </p:spTree>
    <p:extLst>
      <p:ext uri="{BB962C8B-B14F-4D97-AF65-F5344CB8AC3E}">
        <p14:creationId xmlns:p14="http://schemas.microsoft.com/office/powerpoint/2010/main" val="3476289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answer my research questions….</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36</a:t>
            </a:fld>
            <a:endParaRPr lang="en-US" dirty="0"/>
          </a:p>
        </p:txBody>
      </p:sp>
    </p:spTree>
    <p:extLst>
      <p:ext uri="{BB962C8B-B14F-4D97-AF65-F5344CB8AC3E}">
        <p14:creationId xmlns:p14="http://schemas.microsoft.com/office/powerpoint/2010/main" val="678330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Yet time</a:t>
            </a:r>
            <a:r>
              <a:rPr lang="en-US" baseline="0" dirty="0" smtClean="0"/>
              <a:t> and space are both continuous measures. Time plods ceaselessly forward, whether measured in hours, minutes, seconds, or smaller increments. And space sprawls out around us on continuous x, y, z planes. Take this video for example. This child is riding his big wheel at a continuous speed and thus covering a continuous amount of space over time. Yet it is likely that your perception, and subsequently your memory, of this video will not be continuous in nature.</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3</a:t>
            </a:fld>
            <a:endParaRPr lang="en-US"/>
          </a:p>
        </p:txBody>
      </p:sp>
    </p:spTree>
    <p:extLst>
      <p:ext uri="{BB962C8B-B14F-4D97-AF65-F5344CB8AC3E}">
        <p14:creationId xmlns:p14="http://schemas.microsoft.com/office/powerpoint/2010/main" val="1289017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GB" dirty="0" smtClean="0"/>
              <a:t>Experiment</a:t>
            </a:r>
            <a:r>
              <a:rPr lang="en-GB" baseline="0" dirty="0" smtClean="0"/>
              <a:t> 2 then asked a different set of questions. Given the role of the PFC and the hippocampus, both regions that can show age-related decline, </a:t>
            </a:r>
            <a:r>
              <a:rPr lang="en-GB" dirty="0" smtClean="0"/>
              <a:t>we then wanted to know whether context</a:t>
            </a:r>
            <a:r>
              <a:rPr lang="en-GB" baseline="0" dirty="0" smtClean="0"/>
              <a:t> boundary effects were impacted by healthy aging. Further, we aimed to use patients with either hippocampal or vmPFC lesions to disentangle the distinct contributions of these regions to the contextual organization in memory. </a:t>
            </a:r>
            <a:endParaRPr lang="en-GB" dirty="0"/>
          </a:p>
        </p:txBody>
      </p:sp>
      <p:sp>
        <p:nvSpPr>
          <p:cNvPr id="4" name="投影片編號版面配置區 3"/>
          <p:cNvSpPr>
            <a:spLocks noGrp="1"/>
          </p:cNvSpPr>
          <p:nvPr>
            <p:ph type="sldNum" sz="quarter" idx="10"/>
          </p:nvPr>
        </p:nvSpPr>
        <p:spPr/>
        <p:txBody>
          <a:bodyPr/>
          <a:lstStyle/>
          <a:p>
            <a:fld id="{4674BCD8-4A3B-4849-9F40-FF014524CAC3}" type="slidenum">
              <a:rPr lang="en-US" smtClean="0"/>
              <a:pPr/>
              <a:t>37</a:t>
            </a:fld>
            <a:endParaRPr lang="en-US" dirty="0"/>
          </a:p>
        </p:txBody>
      </p:sp>
    </p:spTree>
    <p:extLst>
      <p:ext uri="{BB962C8B-B14F-4D97-AF65-F5344CB8AC3E}">
        <p14:creationId xmlns:p14="http://schemas.microsoft.com/office/powerpoint/2010/main" val="626360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GB" dirty="0" smtClean="0"/>
              <a:t>Experiment</a:t>
            </a:r>
            <a:r>
              <a:rPr lang="en-GB" baseline="0" dirty="0" smtClean="0"/>
              <a:t> 2 then asked a different set of questions. Given the role of the PFC and the hippocampus, both regions that can show age-related decline, </a:t>
            </a:r>
            <a:r>
              <a:rPr lang="en-GB" dirty="0" smtClean="0"/>
              <a:t>we then wanted to know whether context</a:t>
            </a:r>
            <a:r>
              <a:rPr lang="en-GB" baseline="0" dirty="0" smtClean="0"/>
              <a:t> boundary effects were impacted by healthy aging. Further, we aimed to use patients with either hippocampal or vmPFC lesions to disentangle the distinct contributions of these regions to the contextual organization in memory. </a:t>
            </a:r>
            <a:endParaRPr lang="en-GB" dirty="0"/>
          </a:p>
        </p:txBody>
      </p:sp>
      <p:sp>
        <p:nvSpPr>
          <p:cNvPr id="4" name="投影片編號版面配置區 3"/>
          <p:cNvSpPr>
            <a:spLocks noGrp="1"/>
          </p:cNvSpPr>
          <p:nvPr>
            <p:ph type="sldNum" sz="quarter" idx="10"/>
          </p:nvPr>
        </p:nvSpPr>
        <p:spPr/>
        <p:txBody>
          <a:bodyPr/>
          <a:lstStyle/>
          <a:p>
            <a:fld id="{4674BCD8-4A3B-4849-9F40-FF014524CAC3}" type="slidenum">
              <a:rPr lang="en-US" smtClean="0"/>
              <a:pPr/>
              <a:t>38</a:t>
            </a:fld>
            <a:endParaRPr lang="en-US" dirty="0"/>
          </a:p>
        </p:txBody>
      </p:sp>
    </p:spTree>
    <p:extLst>
      <p:ext uri="{BB962C8B-B14F-4D97-AF65-F5344CB8AC3E}">
        <p14:creationId xmlns:p14="http://schemas.microsoft.com/office/powerpoint/2010/main" val="626360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GB" dirty="0" smtClean="0"/>
              <a:t>Experiment</a:t>
            </a:r>
            <a:r>
              <a:rPr lang="en-GB" baseline="0" dirty="0" smtClean="0"/>
              <a:t> 2 then asked a different set of questions. Given the role of the PFC and the hippocampus, both regions that can show age-related decline, </a:t>
            </a:r>
            <a:r>
              <a:rPr lang="en-GB" dirty="0" smtClean="0"/>
              <a:t>we then wanted to know whether context</a:t>
            </a:r>
            <a:r>
              <a:rPr lang="en-GB" baseline="0" dirty="0" smtClean="0"/>
              <a:t> boundary effects were impacted by healthy aging. Further, we aimed to use patients with either hippocampal or vmPFC lesions to disentangle the distinct contributions of these regions to the contextual organization in memory. </a:t>
            </a:r>
            <a:endParaRPr lang="en-GB" dirty="0"/>
          </a:p>
        </p:txBody>
      </p:sp>
      <p:sp>
        <p:nvSpPr>
          <p:cNvPr id="4" name="投影片編號版面配置區 3"/>
          <p:cNvSpPr>
            <a:spLocks noGrp="1"/>
          </p:cNvSpPr>
          <p:nvPr>
            <p:ph type="sldNum" sz="quarter" idx="10"/>
          </p:nvPr>
        </p:nvSpPr>
        <p:spPr/>
        <p:txBody>
          <a:bodyPr/>
          <a:lstStyle/>
          <a:p>
            <a:fld id="{4674BCD8-4A3B-4849-9F40-FF014524CAC3}" type="slidenum">
              <a:rPr lang="en-US" smtClean="0"/>
              <a:pPr/>
              <a:t>40</a:t>
            </a:fld>
            <a:endParaRPr lang="en-US" dirty="0"/>
          </a:p>
        </p:txBody>
      </p:sp>
    </p:spTree>
    <p:extLst>
      <p:ext uri="{BB962C8B-B14F-4D97-AF65-F5344CB8AC3E}">
        <p14:creationId xmlns:p14="http://schemas.microsoft.com/office/powerpoint/2010/main" val="626360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participant</a:t>
            </a:r>
            <a:r>
              <a:rPr lang="en-US" baseline="0" dirty="0" smtClean="0"/>
              <a:t>s were able to discriminate the various distance from each other. More importantly for our questions, participants showed a robust context boundary effect.</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41</a:t>
            </a:fld>
            <a:endParaRPr lang="en-US" dirty="0"/>
          </a:p>
        </p:txBody>
      </p:sp>
    </p:spTree>
    <p:extLst>
      <p:ext uri="{BB962C8B-B14F-4D97-AF65-F5344CB8AC3E}">
        <p14:creationId xmlns:p14="http://schemas.microsoft.com/office/powerpoint/2010/main" val="1256151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participant</a:t>
            </a:r>
            <a:r>
              <a:rPr lang="en-US" baseline="0" dirty="0" smtClean="0"/>
              <a:t>s were able to discriminate the various distance from each other. More importantly for our questions, participants showed a robust context boundary effect.</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42</a:t>
            </a:fld>
            <a:endParaRPr lang="en-US" dirty="0"/>
          </a:p>
        </p:txBody>
      </p:sp>
    </p:spTree>
    <p:extLst>
      <p:ext uri="{BB962C8B-B14F-4D97-AF65-F5344CB8AC3E}">
        <p14:creationId xmlns:p14="http://schemas.microsoft.com/office/powerpoint/2010/main" val="1256151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both where and when, spatial context boundary effects correlated with</a:t>
            </a:r>
            <a:r>
              <a:rPr lang="en-US" baseline="0" dirty="0" smtClean="0"/>
              <a:t> subsequent item context memory</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43</a:t>
            </a:fld>
            <a:endParaRPr lang="en-US" dirty="0"/>
          </a:p>
        </p:txBody>
      </p:sp>
    </p:spTree>
    <p:extLst>
      <p:ext uri="{BB962C8B-B14F-4D97-AF65-F5344CB8AC3E}">
        <p14:creationId xmlns:p14="http://schemas.microsoft.com/office/powerpoint/2010/main" val="1256151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en-GB" dirty="0"/>
          </a:p>
        </p:txBody>
      </p:sp>
      <p:sp>
        <p:nvSpPr>
          <p:cNvPr id="4" name="投影片編號版面配置區 3"/>
          <p:cNvSpPr>
            <a:spLocks noGrp="1"/>
          </p:cNvSpPr>
          <p:nvPr>
            <p:ph type="sldNum" sz="quarter" idx="10"/>
          </p:nvPr>
        </p:nvSpPr>
        <p:spPr/>
        <p:txBody>
          <a:bodyPr/>
          <a:lstStyle/>
          <a:p>
            <a:fld id="{4674BCD8-4A3B-4849-9F40-FF014524CAC3}" type="slidenum">
              <a:rPr lang="en-US" smtClean="0"/>
              <a:pPr/>
              <a:t>44</a:t>
            </a:fld>
            <a:endParaRPr lang="en-US" dirty="0"/>
          </a:p>
        </p:txBody>
      </p:sp>
    </p:spTree>
    <p:extLst>
      <p:ext uri="{BB962C8B-B14F-4D97-AF65-F5344CB8AC3E}">
        <p14:creationId xmlns:p14="http://schemas.microsoft.com/office/powerpoint/2010/main" val="447966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(boundary </a:t>
            </a:r>
            <a:r>
              <a:rPr lang="en-US" dirty="0" err="1" smtClean="0"/>
              <a:t>nextsentence</a:t>
            </a:r>
            <a:r>
              <a:rPr lang="en-US" dirty="0" smtClean="0"/>
              <a:t> recall minus </a:t>
            </a:r>
            <a:r>
              <a:rPr lang="en-US" dirty="0" err="1" smtClean="0"/>
              <a:t>preboundary</a:t>
            </a:r>
            <a:r>
              <a:rPr lang="en-US" dirty="0" smtClean="0"/>
              <a:t> next-sentence recall; this measure is hereafter referred to as within-event binding</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46</a:t>
            </a:fld>
            <a:endParaRPr lang="en-US" dirty="0"/>
          </a:p>
        </p:txBody>
      </p:sp>
    </p:spTree>
    <p:extLst>
      <p:ext uri="{BB962C8B-B14F-4D97-AF65-F5344CB8AC3E}">
        <p14:creationId xmlns:p14="http://schemas.microsoft.com/office/powerpoint/2010/main" val="1940218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(boundary </a:t>
            </a:r>
            <a:r>
              <a:rPr lang="en-US" dirty="0" err="1" smtClean="0"/>
              <a:t>nextsentence</a:t>
            </a:r>
            <a:r>
              <a:rPr lang="en-US" dirty="0" smtClean="0"/>
              <a:t> recall minus </a:t>
            </a:r>
            <a:r>
              <a:rPr lang="en-US" dirty="0" err="1" smtClean="0"/>
              <a:t>preboundary</a:t>
            </a:r>
            <a:r>
              <a:rPr lang="en-US" dirty="0" smtClean="0"/>
              <a:t> next-sentence recall; this measure is hereafter referred to as within-event binding</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47</a:t>
            </a:fld>
            <a:endParaRPr lang="en-US" dirty="0"/>
          </a:p>
        </p:txBody>
      </p:sp>
    </p:spTree>
    <p:extLst>
      <p:ext uri="{BB962C8B-B14F-4D97-AF65-F5344CB8AC3E}">
        <p14:creationId xmlns:p14="http://schemas.microsoft.com/office/powerpoint/2010/main" val="1940218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err="1" smtClean="0"/>
              <a:t>Klooster</a:t>
            </a:r>
            <a:r>
              <a:rPr lang="en-US" dirty="0" smtClean="0"/>
              <a:t> scans or creativity </a:t>
            </a:r>
            <a:r>
              <a:rPr lang="en-US" smtClean="0"/>
              <a:t>for better scans</a:t>
            </a:r>
            <a:endParaRPr lang="en-GB"/>
          </a:p>
        </p:txBody>
      </p:sp>
      <p:sp>
        <p:nvSpPr>
          <p:cNvPr id="4" name="投影片編號版面配置區 3"/>
          <p:cNvSpPr>
            <a:spLocks noGrp="1"/>
          </p:cNvSpPr>
          <p:nvPr>
            <p:ph type="sldNum" sz="quarter" idx="10"/>
          </p:nvPr>
        </p:nvSpPr>
        <p:spPr/>
        <p:txBody>
          <a:bodyPr/>
          <a:lstStyle/>
          <a:p>
            <a:fld id="{4674BCD8-4A3B-4849-9F40-FF014524CAC3}" type="slidenum">
              <a:rPr lang="en-US" smtClean="0"/>
              <a:pPr/>
              <a:t>48</a:t>
            </a:fld>
            <a:endParaRPr lang="en-US" dirty="0"/>
          </a:p>
        </p:txBody>
      </p:sp>
    </p:spTree>
    <p:extLst>
      <p:ext uri="{BB962C8B-B14F-4D97-AF65-F5344CB8AC3E}">
        <p14:creationId xmlns:p14="http://schemas.microsoft.com/office/powerpoint/2010/main" val="227046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Indeed, you likely can easily remember some of the different scenes the</a:t>
            </a:r>
            <a:r>
              <a:rPr lang="en-US" baseline="0" dirty="0" smtClean="0"/>
              <a:t> boy rode through, but y</a:t>
            </a:r>
            <a:r>
              <a:rPr lang="en-US" dirty="0" smtClean="0"/>
              <a:t>ou</a:t>
            </a:r>
            <a:r>
              <a:rPr lang="en-US" baseline="0" dirty="0" smtClean="0"/>
              <a:t> may not even remember the order in which these contextual episodes occurred.</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4</a:t>
            </a:fld>
            <a:endParaRPr lang="en-US"/>
          </a:p>
        </p:txBody>
      </p:sp>
    </p:spTree>
    <p:extLst>
      <p:ext uri="{BB962C8B-B14F-4D97-AF65-F5344CB8AC3E}">
        <p14:creationId xmlns:p14="http://schemas.microsoft.com/office/powerpoint/2010/main" val="4190282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see, older adults showed quite robust context boundary effects. I will note we do have another study where older adults do the same version as young adults, and show similar effects compared to the young. </a:t>
            </a:r>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51</a:t>
            </a:fld>
            <a:endParaRPr lang="en-US" dirty="0"/>
          </a:p>
        </p:txBody>
      </p:sp>
    </p:spTree>
    <p:extLst>
      <p:ext uri="{BB962C8B-B14F-4D97-AF65-F5344CB8AC3E}">
        <p14:creationId xmlns:p14="http://schemas.microsoft.com/office/powerpoint/2010/main" val="2668172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52</a:t>
            </a:fld>
            <a:endParaRPr lang="en-US" dirty="0"/>
          </a:p>
        </p:txBody>
      </p:sp>
    </p:spTree>
    <p:extLst>
      <p:ext uri="{BB962C8B-B14F-4D97-AF65-F5344CB8AC3E}">
        <p14:creationId xmlns:p14="http://schemas.microsoft.com/office/powerpoint/2010/main" val="3193181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53</a:t>
            </a:fld>
            <a:endParaRPr lang="en-US" dirty="0"/>
          </a:p>
        </p:txBody>
      </p:sp>
    </p:spTree>
    <p:extLst>
      <p:ext uri="{BB962C8B-B14F-4D97-AF65-F5344CB8AC3E}">
        <p14:creationId xmlns:p14="http://schemas.microsoft.com/office/powerpoint/2010/main" val="228551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t>54</a:t>
            </a:fld>
            <a:endParaRPr lang="en-US" dirty="0"/>
          </a:p>
        </p:txBody>
      </p:sp>
    </p:spTree>
    <p:extLst>
      <p:ext uri="{BB962C8B-B14F-4D97-AF65-F5344CB8AC3E}">
        <p14:creationId xmlns:p14="http://schemas.microsoft.com/office/powerpoint/2010/main" val="2312946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en-GB" dirty="0"/>
          </a:p>
        </p:txBody>
      </p:sp>
      <p:sp>
        <p:nvSpPr>
          <p:cNvPr id="4" name="投影片編號版面配置區 3"/>
          <p:cNvSpPr>
            <a:spLocks noGrp="1"/>
          </p:cNvSpPr>
          <p:nvPr>
            <p:ph type="sldNum" sz="quarter" idx="10"/>
          </p:nvPr>
        </p:nvSpPr>
        <p:spPr/>
        <p:txBody>
          <a:bodyPr/>
          <a:lstStyle/>
          <a:p>
            <a:fld id="{4674BCD8-4A3B-4849-9F40-FF014524CAC3}" type="slidenum">
              <a:rPr lang="en-US" smtClean="0"/>
              <a:pPr/>
              <a:t>55</a:t>
            </a:fld>
            <a:endParaRPr lang="en-US" dirty="0"/>
          </a:p>
        </p:txBody>
      </p:sp>
    </p:spTree>
    <p:extLst>
      <p:ext uri="{BB962C8B-B14F-4D97-AF65-F5344CB8AC3E}">
        <p14:creationId xmlns:p14="http://schemas.microsoft.com/office/powerpoint/2010/main" val="447966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59</a:t>
            </a:fld>
            <a:endParaRPr lang="en-US" dirty="0"/>
          </a:p>
        </p:txBody>
      </p:sp>
    </p:spTree>
    <p:extLst>
      <p:ext uri="{BB962C8B-B14F-4D97-AF65-F5344CB8AC3E}">
        <p14:creationId xmlns:p14="http://schemas.microsoft.com/office/powerpoint/2010/main" val="33633892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t>61</a:t>
            </a:fld>
            <a:endParaRPr lang="en-US" dirty="0"/>
          </a:p>
        </p:txBody>
      </p:sp>
    </p:spTree>
    <p:extLst>
      <p:ext uri="{BB962C8B-B14F-4D97-AF65-F5344CB8AC3E}">
        <p14:creationId xmlns:p14="http://schemas.microsoft.com/office/powerpoint/2010/main" val="2424059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This is particularly evident for very close information, suggesting these effects may particularly serve to add additional</a:t>
            </a:r>
            <a:r>
              <a:rPr lang="en-US" baseline="0" dirty="0" smtClean="0"/>
              <a:t> acuity in memory</a:t>
            </a:r>
            <a:endParaRPr lang="en-US" dirty="0" smtClean="0"/>
          </a:p>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t>63</a:t>
            </a:fld>
            <a:endParaRPr lang="en-US"/>
          </a:p>
        </p:txBody>
      </p:sp>
    </p:spTree>
    <p:extLst>
      <p:ext uri="{BB962C8B-B14F-4D97-AF65-F5344CB8AC3E}">
        <p14:creationId xmlns:p14="http://schemas.microsoft.com/office/powerpoint/2010/main" val="18714265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This is particularly evident for very close information, suggesting these effects may particularly serve to add additional</a:t>
            </a:r>
            <a:r>
              <a:rPr lang="en-US" baseline="0" dirty="0" smtClean="0"/>
              <a:t> acuity in memory</a:t>
            </a:r>
            <a:endParaRPr lang="en-US" dirty="0" smtClean="0"/>
          </a:p>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t>64</a:t>
            </a:fld>
            <a:endParaRPr lang="en-US"/>
          </a:p>
        </p:txBody>
      </p:sp>
    </p:spTree>
    <p:extLst>
      <p:ext uri="{BB962C8B-B14F-4D97-AF65-F5344CB8AC3E}">
        <p14:creationId xmlns:p14="http://schemas.microsoft.com/office/powerpoint/2010/main" val="239959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r>
              <a:rPr lang="en-US" baseline="0" dirty="0" smtClean="0"/>
              <a:t> showed that items sharing the same context were much more likely to receive a close or very close endorsement compared to across context pairs, again despite actually being equidistant at study.</a:t>
            </a:r>
          </a:p>
          <a:p>
            <a:endParaRPr lang="en-US" baseline="0" dirty="0" smtClean="0"/>
          </a:p>
          <a:p>
            <a:r>
              <a:rPr lang="en-US" baseline="0" dirty="0" smtClean="0"/>
              <a:t>This suggests that participants are somehow integrating information within context, as well as using context boundaries to discriminate across contexts.</a:t>
            </a:r>
          </a:p>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5</a:t>
            </a:fld>
            <a:endParaRPr lang="en-US" dirty="0"/>
          </a:p>
        </p:txBody>
      </p:sp>
    </p:spTree>
    <p:extLst>
      <p:ext uri="{BB962C8B-B14F-4D97-AF65-F5344CB8AC3E}">
        <p14:creationId xmlns:p14="http://schemas.microsoft.com/office/powerpoint/2010/main" val="2950244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r>
              <a:rPr lang="en-US" baseline="0" dirty="0" smtClean="0"/>
              <a:t> showed that items sharing the same context were much more likely to receive a close or very close endorsement compared to across context pairs, again despite actually being equidistant at study.</a:t>
            </a:r>
          </a:p>
          <a:p>
            <a:endParaRPr lang="en-US" baseline="0" dirty="0" smtClean="0"/>
          </a:p>
          <a:p>
            <a:r>
              <a:rPr lang="en-US" baseline="0" dirty="0" smtClean="0"/>
              <a:t>This suggests that participants are somehow integrating information within context, as well as using context boundaries to discriminate across contexts.</a:t>
            </a:r>
          </a:p>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6</a:t>
            </a:fld>
            <a:endParaRPr lang="en-US" dirty="0"/>
          </a:p>
        </p:txBody>
      </p:sp>
    </p:spTree>
    <p:extLst>
      <p:ext uri="{BB962C8B-B14F-4D97-AF65-F5344CB8AC3E}">
        <p14:creationId xmlns:p14="http://schemas.microsoft.com/office/powerpoint/2010/main" val="2950244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r>
              <a:rPr lang="en-US" baseline="0" dirty="0" smtClean="0"/>
              <a:t> showed that items sharing the same context were much more likely to receive a close or very close endorsement compared to across context pairs, again despite actually being equidistant at study.</a:t>
            </a:r>
          </a:p>
          <a:p>
            <a:endParaRPr lang="en-US" baseline="0" dirty="0" smtClean="0"/>
          </a:p>
          <a:p>
            <a:r>
              <a:rPr lang="en-US" baseline="0" dirty="0" smtClean="0"/>
              <a:t>This suggests that participants are somehow integrating information within context, as well as using context boundaries to discriminate across contexts.</a:t>
            </a:r>
          </a:p>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7</a:t>
            </a:fld>
            <a:endParaRPr lang="en-US" dirty="0"/>
          </a:p>
        </p:txBody>
      </p:sp>
    </p:spTree>
    <p:extLst>
      <p:ext uri="{BB962C8B-B14F-4D97-AF65-F5344CB8AC3E}">
        <p14:creationId xmlns:p14="http://schemas.microsoft.com/office/powerpoint/2010/main" val="2950244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r>
              <a:rPr lang="en-US" baseline="0" dirty="0" smtClean="0"/>
              <a:t> showed that items sharing the same context were much more likely to receive a close or very close endorsement compared to across context pairs, again despite actually being equidistant at study.</a:t>
            </a:r>
          </a:p>
          <a:p>
            <a:endParaRPr lang="en-US" baseline="0" dirty="0" smtClean="0"/>
          </a:p>
          <a:p>
            <a:r>
              <a:rPr lang="en-US" baseline="0" dirty="0" smtClean="0"/>
              <a:t>This suggests that participants are somehow integrating information within context, as well as using context boundaries to discriminate across contexts.</a:t>
            </a:r>
          </a:p>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8</a:t>
            </a:fld>
            <a:endParaRPr lang="en-US" dirty="0"/>
          </a:p>
        </p:txBody>
      </p:sp>
    </p:spTree>
    <p:extLst>
      <p:ext uri="{BB962C8B-B14F-4D97-AF65-F5344CB8AC3E}">
        <p14:creationId xmlns:p14="http://schemas.microsoft.com/office/powerpoint/2010/main" val="2950244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r>
              <a:rPr lang="en-US" baseline="0" dirty="0" smtClean="0"/>
              <a:t> showed that items sharing the same context were much more likely to receive a close or very close endorsement compared to across context pairs, again despite actually being equidistant at study.</a:t>
            </a:r>
          </a:p>
          <a:p>
            <a:endParaRPr lang="en-US" baseline="0" dirty="0" smtClean="0"/>
          </a:p>
          <a:p>
            <a:r>
              <a:rPr lang="en-US" baseline="0" dirty="0" smtClean="0"/>
              <a:t>This suggests that participants are somehow integrating information within context, as well as using context boundaries to discriminate across contexts.</a:t>
            </a:r>
          </a:p>
          <a:p>
            <a:endParaRPr lang="en-US" dirty="0"/>
          </a:p>
        </p:txBody>
      </p:sp>
      <p:sp>
        <p:nvSpPr>
          <p:cNvPr id="4" name="Slide Number Placeholder 3"/>
          <p:cNvSpPr>
            <a:spLocks noGrp="1"/>
          </p:cNvSpPr>
          <p:nvPr>
            <p:ph type="sldNum" sz="quarter" idx="10"/>
          </p:nvPr>
        </p:nvSpPr>
        <p:spPr/>
        <p:txBody>
          <a:bodyPr/>
          <a:lstStyle/>
          <a:p>
            <a:fld id="{4674BCD8-4A3B-4849-9F40-FF014524CAC3}" type="slidenum">
              <a:rPr lang="en-US" smtClean="0"/>
              <a:pPr/>
              <a:t>9</a:t>
            </a:fld>
            <a:endParaRPr lang="en-US" dirty="0"/>
          </a:p>
        </p:txBody>
      </p:sp>
    </p:spTree>
    <p:extLst>
      <p:ext uri="{BB962C8B-B14F-4D97-AF65-F5344CB8AC3E}">
        <p14:creationId xmlns:p14="http://schemas.microsoft.com/office/powerpoint/2010/main" val="2950244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10387963" y="5038579"/>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720726" y="776289"/>
            <a:ext cx="10750549"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720726" y="2250280"/>
            <a:ext cx="10750549"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828800" y="6012657"/>
            <a:ext cx="7721600" cy="365125"/>
          </a:xfrm>
        </p:spPr>
        <p:txBody>
          <a:bodyPr tIns="0" bIns="0" anchor="t"/>
          <a:lstStyle>
            <a:lvl1pPr algn="r">
              <a:defRPr sz="1000"/>
            </a:lvl1pPr>
          </a:lstStyle>
          <a:p>
            <a:fld id="{B61BEF0D-F0BB-DE4B-95CE-6DB70DBA9567}" type="datetimeFigureOut">
              <a:rPr lang="en-US" smtClean="0"/>
              <a:pPr/>
              <a:t>11/3/2017</a:t>
            </a:fld>
            <a:endParaRPr lang="en-US" dirty="0"/>
          </a:p>
        </p:txBody>
      </p:sp>
      <p:sp>
        <p:nvSpPr>
          <p:cNvPr id="17" name="Footer Placeholder 16"/>
          <p:cNvSpPr>
            <a:spLocks noGrp="1"/>
          </p:cNvSpPr>
          <p:nvPr>
            <p:ph type="ftr" sz="quarter" idx="11"/>
          </p:nvPr>
        </p:nvSpPr>
        <p:spPr>
          <a:xfrm>
            <a:off x="1828800" y="5650705"/>
            <a:ext cx="7721600" cy="365125"/>
          </a:xfrm>
        </p:spPr>
        <p:txBody>
          <a:bodyPr tIns="0" bIns="0" anchor="b"/>
          <a:lstStyle>
            <a:lvl1pPr algn="r">
              <a:defRPr sz="1100"/>
            </a:lvl1pPr>
          </a:lstStyle>
          <a:p>
            <a:endParaRPr lang="en-US" dirty="0"/>
          </a:p>
        </p:txBody>
      </p:sp>
      <p:sp>
        <p:nvSpPr>
          <p:cNvPr id="29" name="Slide Number Placeholder 28"/>
          <p:cNvSpPr>
            <a:spLocks noGrp="1"/>
          </p:cNvSpPr>
          <p:nvPr>
            <p:ph type="sldNum" sz="quarter" idx="12"/>
          </p:nvPr>
        </p:nvSpPr>
        <p:spPr>
          <a:xfrm>
            <a:off x="11189663" y="5752308"/>
            <a:ext cx="670560" cy="365125"/>
          </a:xfrm>
        </p:spPr>
        <p:txBody>
          <a:bodyPr anchor="ctr"/>
          <a:lstStyle>
            <a:lvl1pPr algn="ctr">
              <a:defRPr sz="1300">
                <a:solidFill>
                  <a:srgbClr val="FFFFFF"/>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381000"/>
            <a:ext cx="2540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381000"/>
            <a:ext cx="83312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67494"/>
            <a:ext cx="109728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609600" y="1882808"/>
            <a:ext cx="10972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388608" y="6480048"/>
            <a:ext cx="2844800" cy="301752"/>
          </a:xfrm>
        </p:spPr>
        <p:txBody>
          <a:bodyPr/>
          <a:lstStyle/>
          <a:p>
            <a:fld id="{B61BEF0D-F0BB-DE4B-95CE-6DB70DBA9567}" type="datetimeFigureOut">
              <a:rPr lang="en-US" smtClean="0"/>
              <a:pPr/>
              <a:t>11/3/2017</a:t>
            </a:fld>
            <a:endParaRPr lang="en-US" dirty="0"/>
          </a:p>
        </p:txBody>
      </p:sp>
      <p:sp>
        <p:nvSpPr>
          <p:cNvPr id="5" name="Footer Placeholder 4"/>
          <p:cNvSpPr>
            <a:spLocks noGrp="1"/>
          </p:cNvSpPr>
          <p:nvPr>
            <p:ph type="ftr" sz="quarter" idx="11"/>
          </p:nvPr>
        </p:nvSpPr>
        <p:spPr>
          <a:xfrm>
            <a:off x="609600" y="6480970"/>
            <a:ext cx="5680075" cy="300831"/>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ight Triangle 8"/>
          <p:cNvSpPr/>
          <p:nvPr/>
        </p:nvSpPr>
        <p:spPr>
          <a:xfrm flipV="1">
            <a:off x="9379" y="7035"/>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10387963" y="93786"/>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9274176" y="6477000"/>
            <a:ext cx="2844800" cy="304800"/>
          </a:xfrm>
        </p:spPr>
        <p:txBody>
          <a:bodyPr/>
          <a:lstStyle/>
          <a:p>
            <a:fld id="{B61BEF0D-F0BB-DE4B-95CE-6DB70DBA9567}" type="datetimeFigureOut">
              <a:rPr lang="en-US" smtClean="0"/>
              <a:pPr/>
              <a:t>11/3/2017</a:t>
            </a:fld>
            <a:endParaRPr lang="en-US" dirty="0"/>
          </a:p>
        </p:txBody>
      </p:sp>
      <p:sp>
        <p:nvSpPr>
          <p:cNvPr id="5" name="Footer Placeholder 4"/>
          <p:cNvSpPr>
            <a:spLocks noGrp="1"/>
          </p:cNvSpPr>
          <p:nvPr>
            <p:ph type="ftr" sz="quarter" idx="11"/>
          </p:nvPr>
        </p:nvSpPr>
        <p:spPr>
          <a:xfrm>
            <a:off x="3492501" y="6480970"/>
            <a:ext cx="5680075" cy="300831"/>
          </a:xfrm>
        </p:spPr>
        <p:txBody>
          <a:bodyPr/>
          <a:lstStyle/>
          <a:p>
            <a:endParaRPr lang="en-US" dirty="0"/>
          </a:p>
        </p:txBody>
      </p:sp>
      <p:sp>
        <p:nvSpPr>
          <p:cNvPr id="6" name="Slide Number Placeholder 5"/>
          <p:cNvSpPr>
            <a:spLocks noGrp="1"/>
          </p:cNvSpPr>
          <p:nvPr>
            <p:ph type="sldNum" sz="quarter" idx="12"/>
          </p:nvPr>
        </p:nvSpPr>
        <p:spPr>
          <a:xfrm>
            <a:off x="11268075" y="809625"/>
            <a:ext cx="670560" cy="300831"/>
          </a:xfrm>
        </p:spPr>
        <p:txBody>
          <a:bodyPr/>
          <a:lstStyle/>
          <a:p>
            <a:fld id="{D57F1E4F-1CFF-5643-939E-217C01CDF565}" type="slidenum">
              <a:rPr lang="en-US" smtClean="0"/>
              <a:pPr/>
              <a:t>‹#›</a:t>
            </a:fld>
            <a:endParaRPr lang="en-US" dirty="0"/>
          </a:p>
        </p:txBody>
      </p:sp>
      <p:cxnSp>
        <p:nvCxnSpPr>
          <p:cNvPr id="11" name="Straight Connector 10"/>
          <p:cNvCxnSpPr/>
          <p:nvPr/>
        </p:nvCxnSpPr>
        <p:spPr>
          <a:xfrm rot="10800000">
            <a:off x="8625059" y="9381"/>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08000" y="271465"/>
            <a:ext cx="9652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08000" y="1633536"/>
            <a:ext cx="51816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388608" y="6480969"/>
            <a:ext cx="2844800" cy="301752"/>
          </a:xfrm>
        </p:spPr>
        <p:txBody>
          <a:bodyPr/>
          <a:lstStyle/>
          <a:p>
            <a:fld id="{B61BEF0D-F0BB-DE4B-95CE-6DB70DBA9567}" type="datetimeFigureOut">
              <a:rPr lang="en-US" smtClean="0"/>
              <a:pPr/>
              <a:t>11/3/2017</a:t>
            </a:fld>
            <a:endParaRPr lang="en-US" dirty="0"/>
          </a:p>
        </p:txBody>
      </p:sp>
      <p:sp>
        <p:nvSpPr>
          <p:cNvPr id="6" name="Footer Placeholder 5"/>
          <p:cNvSpPr>
            <a:spLocks noGrp="1"/>
          </p:cNvSpPr>
          <p:nvPr>
            <p:ph type="ftr" sz="quarter" idx="11"/>
          </p:nvPr>
        </p:nvSpPr>
        <p:spPr>
          <a:xfrm>
            <a:off x="609600" y="6480969"/>
            <a:ext cx="5680075" cy="301752"/>
          </a:xfrm>
        </p:spPr>
        <p:txBody>
          <a:bodyPr/>
          <a:lstStyle/>
          <a:p>
            <a:endParaRPr lang="en-US" dirty="0"/>
          </a:p>
        </p:txBody>
      </p:sp>
      <p:sp>
        <p:nvSpPr>
          <p:cNvPr id="7" name="Slide Number Placeholder 6"/>
          <p:cNvSpPr>
            <a:spLocks noGrp="1"/>
          </p:cNvSpPr>
          <p:nvPr>
            <p:ph type="sldNum" sz="quarter" idx="12"/>
          </p:nvPr>
        </p:nvSpPr>
        <p:spPr>
          <a:xfrm>
            <a:off x="10119360" y="6480969"/>
            <a:ext cx="670560" cy="301752"/>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30931" y="290732"/>
            <a:ext cx="14224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820008" y="290732"/>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820008" y="3427124"/>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696307" y="290732"/>
            <a:ext cx="9144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696307" y="3427124"/>
            <a:ext cx="9144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6388608" y="6480969"/>
            <a:ext cx="2840736" cy="301752"/>
          </a:xfrm>
        </p:spPr>
        <p:txBody>
          <a:bodyPr/>
          <a:lstStyle/>
          <a:p>
            <a:fld id="{B61BEF0D-F0BB-DE4B-95CE-6DB70DBA9567}" type="datetimeFigureOut">
              <a:rPr lang="en-US" smtClean="0"/>
              <a:pPr/>
              <a:t>11/3/2017</a:t>
            </a:fld>
            <a:endParaRPr lang="en-US" dirty="0"/>
          </a:p>
        </p:txBody>
      </p:sp>
      <p:sp>
        <p:nvSpPr>
          <p:cNvPr id="8" name="Footer Placeholder 7"/>
          <p:cNvSpPr>
            <a:spLocks noGrp="1"/>
          </p:cNvSpPr>
          <p:nvPr>
            <p:ph type="ftr" sz="quarter" idx="11"/>
          </p:nvPr>
        </p:nvSpPr>
        <p:spPr>
          <a:xfrm>
            <a:off x="609600" y="6480969"/>
            <a:ext cx="5681472" cy="301752"/>
          </a:xfrm>
        </p:spPr>
        <p:txBody>
          <a:bodyPr/>
          <a:lstStyle/>
          <a:p>
            <a:endParaRPr lang="en-US" dirty="0"/>
          </a:p>
        </p:txBody>
      </p:sp>
      <p:sp>
        <p:nvSpPr>
          <p:cNvPr id="9" name="Slide Number Placeholder 8"/>
          <p:cNvSpPr>
            <a:spLocks noGrp="1"/>
          </p:cNvSpPr>
          <p:nvPr>
            <p:ph type="sldNum" sz="quarter" idx="12"/>
          </p:nvPr>
        </p:nvSpPr>
        <p:spPr>
          <a:xfrm>
            <a:off x="10119360" y="6483096"/>
            <a:ext cx="670560" cy="301752"/>
          </a:xfrm>
        </p:spPr>
        <p:txBody>
          <a:bodyPr/>
          <a:lstStyle>
            <a:lvl1pPr algn="ctr">
              <a:defRPr/>
            </a:lvl1p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61BEF0D-F0BB-DE4B-95CE-6DB70DBA9567}" type="datetimeFigureOut">
              <a:rPr lang="en-US" smtClean="0"/>
              <a:pPr/>
              <a:t>11/3/2017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388608" y="6480969"/>
            <a:ext cx="2844800" cy="301752"/>
          </a:xfrm>
        </p:spPr>
        <p:txBody>
          <a:bodyPr/>
          <a:lstStyle/>
          <a:p>
            <a:fld id="{B61BEF0D-F0BB-DE4B-95CE-6DB70DBA9567}" type="datetimeFigureOut">
              <a:rPr lang="en-US" smtClean="0"/>
              <a:pPr/>
              <a:t>11/3/2017</a:t>
            </a:fld>
            <a:endParaRPr lang="en-US" dirty="0"/>
          </a:p>
        </p:txBody>
      </p:sp>
      <p:sp>
        <p:nvSpPr>
          <p:cNvPr id="3" name="Footer Placeholder 2"/>
          <p:cNvSpPr>
            <a:spLocks noGrp="1"/>
          </p:cNvSpPr>
          <p:nvPr>
            <p:ph type="ftr" sz="quarter" idx="11"/>
          </p:nvPr>
        </p:nvSpPr>
        <p:spPr>
          <a:xfrm>
            <a:off x="609600" y="6481891"/>
            <a:ext cx="5680075" cy="300831"/>
          </a:xfrm>
        </p:spPr>
        <p:txBody>
          <a:bodyPr/>
          <a:lstStyle/>
          <a:p>
            <a:endParaRPr lang="en-US" dirty="0"/>
          </a:p>
        </p:txBody>
      </p:sp>
      <p:sp>
        <p:nvSpPr>
          <p:cNvPr id="4" name="Slide Number Placeholder 3"/>
          <p:cNvSpPr>
            <a:spLocks noGrp="1"/>
          </p:cNvSpPr>
          <p:nvPr>
            <p:ph type="sldNum" sz="quarter" idx="12"/>
          </p:nvPr>
        </p:nvSpPr>
        <p:spPr>
          <a:xfrm>
            <a:off x="10119360" y="6480969"/>
            <a:ext cx="670560" cy="301752"/>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8" y="367664"/>
            <a:ext cx="12192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514475" y="367664"/>
            <a:ext cx="32512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868333" y="320040"/>
            <a:ext cx="7034784"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371968" y="6556248"/>
            <a:ext cx="2844800" cy="301752"/>
          </a:xfrm>
        </p:spPr>
        <p:txBody>
          <a:bodyPr/>
          <a:lstStyle>
            <a:lvl1pPr>
              <a:defRPr sz="900"/>
            </a:lvl1pPr>
          </a:lstStyle>
          <a:p>
            <a:fld id="{B61BEF0D-F0BB-DE4B-95CE-6DB70DBA9567}" type="datetimeFigureOut">
              <a:rPr lang="en-US" smtClean="0"/>
              <a:pPr/>
              <a:t>11/3/2017</a:t>
            </a:fld>
            <a:endParaRPr lang="en-US" dirty="0"/>
          </a:p>
        </p:txBody>
      </p:sp>
      <p:sp>
        <p:nvSpPr>
          <p:cNvPr id="6" name="Footer Placeholder 5"/>
          <p:cNvSpPr>
            <a:spLocks noGrp="1"/>
          </p:cNvSpPr>
          <p:nvPr>
            <p:ph type="ftr" sz="quarter" idx="11"/>
          </p:nvPr>
        </p:nvSpPr>
        <p:spPr>
          <a:xfrm>
            <a:off x="1514475" y="6556248"/>
            <a:ext cx="6857493" cy="301752"/>
          </a:xfrm>
        </p:spPr>
        <p:txBody>
          <a:bodyPr/>
          <a:lstStyle>
            <a:lvl1pPr>
              <a:defRPr sz="900"/>
            </a:lvl1pPr>
          </a:lstStyle>
          <a:p>
            <a:endParaRPr lang="en-US" dirty="0"/>
          </a:p>
        </p:txBody>
      </p:sp>
      <p:sp>
        <p:nvSpPr>
          <p:cNvPr id="7" name="Slide Number Placeholder 6"/>
          <p:cNvSpPr>
            <a:spLocks noGrp="1"/>
          </p:cNvSpPr>
          <p:nvPr>
            <p:ph type="sldNum" sz="quarter" idx="12"/>
          </p:nvPr>
        </p:nvSpPr>
        <p:spPr>
          <a:xfrm>
            <a:off x="11214101" y="6556248"/>
            <a:ext cx="670560" cy="301752"/>
          </a:xfrm>
        </p:spPr>
        <p:txBody>
          <a:bodyPr/>
          <a:lstStyle>
            <a:lvl1pPr>
              <a:defRPr sz="900"/>
            </a:lvl1p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8" y="150896"/>
            <a:ext cx="12192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517649" y="373966"/>
            <a:ext cx="9777984"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524000" y="5867400"/>
            <a:ext cx="9777984"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8144256" y="6556248"/>
            <a:ext cx="2804160" cy="301752"/>
          </a:xfrm>
        </p:spPr>
        <p:txBody>
          <a:bodyPr/>
          <a:lstStyle>
            <a:lvl1pPr>
              <a:defRPr sz="900"/>
            </a:lvl1pPr>
          </a:lstStyle>
          <a:p>
            <a:fld id="{B61BEF0D-F0BB-DE4B-95CE-6DB70DBA9567}" type="datetimeFigureOut">
              <a:rPr lang="en-US" smtClean="0"/>
              <a:pPr/>
              <a:t>11/3/2017</a:t>
            </a:fld>
            <a:endParaRPr lang="en-US" dirty="0"/>
          </a:p>
        </p:txBody>
      </p:sp>
      <p:sp>
        <p:nvSpPr>
          <p:cNvPr id="6" name="Footer Placeholder 5"/>
          <p:cNvSpPr>
            <a:spLocks noGrp="1"/>
          </p:cNvSpPr>
          <p:nvPr>
            <p:ph type="ftr" sz="quarter" idx="11"/>
          </p:nvPr>
        </p:nvSpPr>
        <p:spPr>
          <a:xfrm>
            <a:off x="1560576" y="6557169"/>
            <a:ext cx="6597429" cy="301752"/>
          </a:xfrm>
        </p:spPr>
        <p:txBody>
          <a:bodyPr/>
          <a:lstStyle>
            <a:lvl1pPr>
              <a:defRPr sz="900"/>
            </a:lvl1pPr>
          </a:lstStyle>
          <a:p>
            <a:endParaRPr lang="en-US" dirty="0"/>
          </a:p>
        </p:txBody>
      </p:sp>
      <p:sp>
        <p:nvSpPr>
          <p:cNvPr id="7" name="Slide Number Placeholder 6"/>
          <p:cNvSpPr>
            <a:spLocks noGrp="1"/>
          </p:cNvSpPr>
          <p:nvPr>
            <p:ph type="sldNum" sz="quarter" idx="12"/>
          </p:nvPr>
        </p:nvSpPr>
        <p:spPr>
          <a:xfrm>
            <a:off x="10956256" y="6556248"/>
            <a:ext cx="487680" cy="301752"/>
          </a:xfrm>
        </p:spPr>
        <p:txBody>
          <a:bodyPr/>
          <a:lstStyle>
            <a:lvl1pPr algn="ctr">
              <a:defRPr sz="900"/>
            </a:lvl1p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2060">
                <a:lumMod val="69000"/>
              </a:srgbClr>
            </a:gs>
            <a:gs pos="87000">
              <a:schemeClr val="accent2">
                <a:lumMod val="39000"/>
              </a:schemeClr>
            </a:gs>
            <a:gs pos="100000">
              <a:schemeClr val="accent2">
                <a:lumMod val="23000"/>
              </a:schemeClr>
            </a:gs>
          </a:gsLst>
          <a:lin ang="5400000" scaled="0"/>
          <a:tileRect/>
        </a:gradFill>
        <a:effectLst/>
      </p:bgPr>
    </p:bg>
    <p:spTree>
      <p:nvGrpSpPr>
        <p:cNvPr id="1" name=""/>
        <p:cNvGrpSpPr/>
        <p:nvPr/>
      </p:nvGrpSpPr>
      <p:grpSpPr>
        <a:xfrm>
          <a:off x="0" y="0"/>
          <a:ext cx="0" cy="0"/>
          <a:chOff x="0" y="0"/>
          <a:chExt cx="0" cy="0"/>
        </a:xfrm>
      </p:grpSpPr>
      <p:sp>
        <p:nvSpPr>
          <p:cNvPr id="11" name="Right Triangle 10"/>
          <p:cNvSpPr/>
          <p:nvPr/>
        </p:nvSpPr>
        <p:spPr>
          <a:xfrm>
            <a:off x="9379" y="14069"/>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8625059" y="4948410"/>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609600" y="267494"/>
            <a:ext cx="109728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882808"/>
            <a:ext cx="109728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388608" y="6480969"/>
            <a:ext cx="2844800" cy="301752"/>
          </a:xfrm>
          <a:prstGeom prst="rect">
            <a:avLst/>
          </a:prstGeom>
        </p:spPr>
        <p:txBody>
          <a:bodyPr vert="horz" anchor="b"/>
          <a:lstStyle>
            <a:lvl1pPr algn="l" eaLnBrk="1" latinLnBrk="0" hangingPunct="1">
              <a:defRPr kumimoji="0" sz="1000" b="0">
                <a:solidFill>
                  <a:schemeClr val="tx1"/>
                </a:solidFill>
              </a:defRPr>
            </a:lvl1pPr>
          </a:lstStyle>
          <a:p>
            <a:fld id="{B61BEF0D-F0BB-DE4B-95CE-6DB70DBA9567}" type="datetimeFigureOut">
              <a:rPr lang="en-US" smtClean="0"/>
              <a:pPr/>
              <a:t>11/3/2017</a:t>
            </a:fld>
            <a:endParaRPr lang="en-US" dirty="0"/>
          </a:p>
        </p:txBody>
      </p:sp>
      <p:sp>
        <p:nvSpPr>
          <p:cNvPr id="3" name="Footer Placeholder 2"/>
          <p:cNvSpPr>
            <a:spLocks noGrp="1"/>
          </p:cNvSpPr>
          <p:nvPr>
            <p:ph type="ftr" sz="quarter" idx="3"/>
          </p:nvPr>
        </p:nvSpPr>
        <p:spPr>
          <a:xfrm>
            <a:off x="609600" y="6481891"/>
            <a:ext cx="5680075" cy="300831"/>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23" name="Slide Number Placeholder 22"/>
          <p:cNvSpPr>
            <a:spLocks noGrp="1"/>
          </p:cNvSpPr>
          <p:nvPr>
            <p:ph type="sldNum" sz="quarter" idx="4"/>
          </p:nvPr>
        </p:nvSpPr>
        <p:spPr>
          <a:xfrm>
            <a:off x="10119360" y="6480969"/>
            <a:ext cx="670560" cy="301752"/>
          </a:xfrm>
          <a:prstGeom prst="rect">
            <a:avLst/>
          </a:prstGeom>
        </p:spPr>
        <p:txBody>
          <a:bodyPr vert="horz" anchor="b"/>
          <a:lstStyle>
            <a:lvl1pPr algn="ctr" eaLnBrk="1" latinLnBrk="0" hangingPunct="1">
              <a:defRPr kumimoji="0" sz="1200">
                <a:solidFill>
                  <a:schemeClr val="tx1"/>
                </a:solidFill>
              </a:defRPr>
            </a:lvl1pPr>
          </a:lstStyle>
          <a:p>
            <a:fld id="{D57F1E4F-1CFF-5643-939E-217C01CDF56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notesSlide" Target="../notesSlides/notesSlide16.xml"/><Relationship Id="rId7"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4.emf"/><Relationship Id="rId5" Type="http://schemas.openxmlformats.org/officeDocument/2006/relationships/image" Target="../media/image16.png"/><Relationship Id="rId10" Type="http://schemas.openxmlformats.org/officeDocument/2006/relationships/package" Target="../embeddings/Microsoft_Excel_Worksheet2.xlsx"/><Relationship Id="rId4" Type="http://schemas.openxmlformats.org/officeDocument/2006/relationships/image" Target="../media/image25.emf"/><Relationship Id="rId9"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7.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Excel_Worksheet3.xlsx"/><Relationship Id="rId5" Type="http://schemas.openxmlformats.org/officeDocument/2006/relationships/oleObject" Target="../embeddings/oleObject3.bin"/><Relationship Id="rId10" Type="http://schemas.openxmlformats.org/officeDocument/2006/relationships/image" Target="../media/image26.emf"/><Relationship Id="rId4" Type="http://schemas.openxmlformats.org/officeDocument/2006/relationships/image" Target="../media/image16.png"/><Relationship Id="rId9" Type="http://schemas.openxmlformats.org/officeDocument/2006/relationships/package" Target="../embeddings/Microsoft_Excel_Worksheet4.xlsx"/></Relationships>
</file>

<file path=ppt/slides/_rels/slide19.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package" Target="../embeddings/Microsoft_Excel_Worksheet7.xlsx"/><Relationship Id="rId3" Type="http://schemas.openxmlformats.org/officeDocument/2006/relationships/notesSlide" Target="../notesSlides/notesSlide18.xml"/><Relationship Id="rId7" Type="http://schemas.openxmlformats.org/officeDocument/2006/relationships/package" Target="../embeddings/Microsoft_Excel_Worksheet5.xlsx"/><Relationship Id="rId12"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24.emf"/><Relationship Id="rId5" Type="http://schemas.openxmlformats.org/officeDocument/2006/relationships/image" Target="../media/image16.png"/><Relationship Id="rId10" Type="http://schemas.openxmlformats.org/officeDocument/2006/relationships/package" Target="../embeddings/Microsoft_Excel_Worksheet6.xlsx"/><Relationship Id="rId4" Type="http://schemas.openxmlformats.org/officeDocument/2006/relationships/image" Target="../media/image25.emf"/><Relationship Id="rId9" Type="http://schemas.openxmlformats.org/officeDocument/2006/relationships/oleObject" Target="../embeddings/oleObject6.bin"/><Relationship Id="rId14" Type="http://schemas.openxmlformats.org/officeDocument/2006/relationships/image" Target="../media/image2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package" Target="../embeddings/Microsoft_Excel_Worksheet10.xlsx"/><Relationship Id="rId3" Type="http://schemas.openxmlformats.org/officeDocument/2006/relationships/notesSlide" Target="../notesSlides/notesSlide19.xml"/><Relationship Id="rId7" Type="http://schemas.openxmlformats.org/officeDocument/2006/relationships/package" Target="../embeddings/Microsoft_Excel_Worksheet8.xlsx"/><Relationship Id="rId12" Type="http://schemas.openxmlformats.org/officeDocument/2006/relationships/oleObject" Target="../embeddings/oleObject10.bin"/><Relationship Id="rId17" Type="http://schemas.openxmlformats.org/officeDocument/2006/relationships/image" Target="../media/image28.emf"/><Relationship Id="rId2" Type="http://schemas.openxmlformats.org/officeDocument/2006/relationships/slideLayout" Target="../slideLayouts/slideLayout2.xml"/><Relationship Id="rId16" Type="http://schemas.openxmlformats.org/officeDocument/2006/relationships/package" Target="../embeddings/Microsoft_Excel_Worksheet11.xlsx"/><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24.emf"/><Relationship Id="rId5" Type="http://schemas.openxmlformats.org/officeDocument/2006/relationships/image" Target="../media/image16.png"/><Relationship Id="rId15" Type="http://schemas.openxmlformats.org/officeDocument/2006/relationships/oleObject" Target="../embeddings/oleObject11.bin"/><Relationship Id="rId10" Type="http://schemas.openxmlformats.org/officeDocument/2006/relationships/package" Target="../embeddings/Microsoft_Excel_Worksheet9.xlsx"/><Relationship Id="rId4" Type="http://schemas.openxmlformats.org/officeDocument/2006/relationships/image" Target="../media/image25.emf"/><Relationship Id="rId9" Type="http://schemas.openxmlformats.org/officeDocument/2006/relationships/oleObject" Target="../embeddings/oleObject9.bin"/><Relationship Id="rId14" Type="http://schemas.openxmlformats.org/officeDocument/2006/relationships/image" Target="../media/image27.emf"/></Relationships>
</file>

<file path=ppt/slides/_rels/slide21.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package" Target="../embeddings/Microsoft_Excel_Worksheet14.xlsx"/><Relationship Id="rId18" Type="http://schemas.openxmlformats.org/officeDocument/2006/relationships/oleObject" Target="../embeddings/oleObject16.bin"/><Relationship Id="rId3" Type="http://schemas.openxmlformats.org/officeDocument/2006/relationships/notesSlide" Target="../notesSlides/notesSlide20.xml"/><Relationship Id="rId7" Type="http://schemas.openxmlformats.org/officeDocument/2006/relationships/package" Target="../embeddings/Microsoft_Excel_Worksheet12.xlsx"/><Relationship Id="rId12" Type="http://schemas.openxmlformats.org/officeDocument/2006/relationships/oleObject" Target="../embeddings/oleObject14.bin"/><Relationship Id="rId17" Type="http://schemas.openxmlformats.org/officeDocument/2006/relationships/image" Target="../media/image28.emf"/><Relationship Id="rId2" Type="http://schemas.openxmlformats.org/officeDocument/2006/relationships/slideLayout" Target="../slideLayouts/slideLayout2.xml"/><Relationship Id="rId16" Type="http://schemas.openxmlformats.org/officeDocument/2006/relationships/package" Target="../embeddings/Microsoft_Excel_Worksheet15.xlsx"/><Relationship Id="rId20" Type="http://schemas.openxmlformats.org/officeDocument/2006/relationships/image" Target="../media/image29.emf"/><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24.emf"/><Relationship Id="rId5" Type="http://schemas.openxmlformats.org/officeDocument/2006/relationships/image" Target="../media/image16.png"/><Relationship Id="rId15" Type="http://schemas.openxmlformats.org/officeDocument/2006/relationships/oleObject" Target="../embeddings/oleObject15.bin"/><Relationship Id="rId10" Type="http://schemas.openxmlformats.org/officeDocument/2006/relationships/package" Target="../embeddings/Microsoft_Excel_Worksheet13.xlsx"/><Relationship Id="rId19" Type="http://schemas.openxmlformats.org/officeDocument/2006/relationships/package" Target="../embeddings/Microsoft_Excel_Worksheet16.xlsx"/><Relationship Id="rId4" Type="http://schemas.openxmlformats.org/officeDocument/2006/relationships/image" Target="../media/image25.emf"/><Relationship Id="rId9" Type="http://schemas.openxmlformats.org/officeDocument/2006/relationships/oleObject" Target="../embeddings/oleObject13.bin"/><Relationship Id="rId14" Type="http://schemas.openxmlformats.org/officeDocument/2006/relationships/image" Target="../media/image27.emf"/></Relationships>
</file>

<file path=ppt/slides/_rels/slide22.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package" Target="../embeddings/Microsoft_Excel_Worksheet19.xlsx"/><Relationship Id="rId18" Type="http://schemas.openxmlformats.org/officeDocument/2006/relationships/oleObject" Target="../embeddings/oleObject21.bin"/><Relationship Id="rId3" Type="http://schemas.openxmlformats.org/officeDocument/2006/relationships/notesSlide" Target="../notesSlides/notesSlide21.xml"/><Relationship Id="rId7" Type="http://schemas.openxmlformats.org/officeDocument/2006/relationships/package" Target="../embeddings/Microsoft_Excel_Worksheet17.xlsx"/><Relationship Id="rId12" Type="http://schemas.openxmlformats.org/officeDocument/2006/relationships/oleObject" Target="../embeddings/oleObject19.bin"/><Relationship Id="rId17" Type="http://schemas.openxmlformats.org/officeDocument/2006/relationships/image" Target="../media/image28.emf"/><Relationship Id="rId2" Type="http://schemas.openxmlformats.org/officeDocument/2006/relationships/slideLayout" Target="../slideLayouts/slideLayout2.xml"/><Relationship Id="rId16" Type="http://schemas.openxmlformats.org/officeDocument/2006/relationships/package" Target="../embeddings/Microsoft_Excel_Worksheet20.xlsx"/><Relationship Id="rId20" Type="http://schemas.openxmlformats.org/officeDocument/2006/relationships/image" Target="../media/image29.emf"/><Relationship Id="rId1" Type="http://schemas.openxmlformats.org/officeDocument/2006/relationships/vmlDrawing" Target="../drawings/vmlDrawing6.vml"/><Relationship Id="rId6" Type="http://schemas.openxmlformats.org/officeDocument/2006/relationships/oleObject" Target="../embeddings/oleObject17.bin"/><Relationship Id="rId11" Type="http://schemas.openxmlformats.org/officeDocument/2006/relationships/image" Target="../media/image24.emf"/><Relationship Id="rId5" Type="http://schemas.openxmlformats.org/officeDocument/2006/relationships/image" Target="../media/image16.png"/><Relationship Id="rId15" Type="http://schemas.openxmlformats.org/officeDocument/2006/relationships/oleObject" Target="../embeddings/oleObject20.bin"/><Relationship Id="rId10" Type="http://schemas.openxmlformats.org/officeDocument/2006/relationships/package" Target="../embeddings/Microsoft_Excel_Worksheet18.xlsx"/><Relationship Id="rId19" Type="http://schemas.openxmlformats.org/officeDocument/2006/relationships/package" Target="../embeddings/Microsoft_Excel_Worksheet21.xlsx"/><Relationship Id="rId4" Type="http://schemas.openxmlformats.org/officeDocument/2006/relationships/image" Target="../media/image25.emf"/><Relationship Id="rId9" Type="http://schemas.openxmlformats.org/officeDocument/2006/relationships/oleObject" Target="../embeddings/oleObject18.bin"/><Relationship Id="rId14"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0.emf"/><Relationship Id="rId5" Type="http://schemas.openxmlformats.org/officeDocument/2006/relationships/package" Target="../embeddings/Microsoft_Excel_Worksheet22.xlsx"/><Relationship Id="rId4"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0.emf"/><Relationship Id="rId5" Type="http://schemas.openxmlformats.org/officeDocument/2006/relationships/package" Target="../embeddings/Microsoft_Excel_Worksheet23.xlsx"/><Relationship Id="rId4" Type="http://schemas.openxmlformats.org/officeDocument/2006/relationships/oleObject" Target="../embeddings/oleObject23.bin"/></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0.emf"/><Relationship Id="rId5" Type="http://schemas.openxmlformats.org/officeDocument/2006/relationships/package" Target="../embeddings/Microsoft_Excel_Worksheet24.xlsx"/><Relationship Id="rId4" Type="http://schemas.openxmlformats.org/officeDocument/2006/relationships/oleObject" Target="../embeddings/oleObject24.bin"/></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0.emf"/><Relationship Id="rId5" Type="http://schemas.openxmlformats.org/officeDocument/2006/relationships/package" Target="../embeddings/Microsoft_Excel_Worksheet25.xlsx"/><Relationship Id="rId4" Type="http://schemas.openxmlformats.org/officeDocument/2006/relationships/oleObject" Target="../embeddings/oleObject25.bin"/></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0.emf"/><Relationship Id="rId5" Type="http://schemas.openxmlformats.org/officeDocument/2006/relationships/package" Target="../embeddings/Microsoft_Excel_Worksheet26.xlsx"/><Relationship Id="rId4" Type="http://schemas.openxmlformats.org/officeDocument/2006/relationships/oleObject" Target="../embeddings/oleObject26.bin"/></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0.emf"/><Relationship Id="rId5" Type="http://schemas.openxmlformats.org/officeDocument/2006/relationships/package" Target="../embeddings/Microsoft_Excel_Worksheet27.xlsx"/><Relationship Id="rId4" Type="http://schemas.openxmlformats.org/officeDocument/2006/relationships/oleObject" Target="../embeddings/oleObject27.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2.png"/><Relationship Id="rId5" Type="http://schemas.openxmlformats.org/officeDocument/2006/relationships/image" Target="../media/image51.wmf"/><Relationship Id="rId4" Type="http://schemas.openxmlformats.org/officeDocument/2006/relationships/oleObject" Target="../embeddings/oleObject28.bin"/></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41200" y="1509320"/>
            <a:ext cx="9220644" cy="2616199"/>
          </a:xfrm>
        </p:spPr>
        <p:txBody>
          <a:bodyPr anchor="t">
            <a:normAutofit fontScale="90000"/>
          </a:bodyPr>
          <a:lstStyle/>
          <a:p>
            <a:pPr algn="l"/>
            <a:r>
              <a:rPr lang="en-US" sz="4800" b="1" dirty="0">
                <a:effectLst/>
              </a:rPr>
              <a:t>Context boundary effects </a:t>
            </a:r>
            <a:r>
              <a:rPr lang="en-US" sz="4800" b="1" dirty="0" smtClean="0">
                <a:effectLst/>
              </a:rPr>
              <a:t>and  </a:t>
            </a:r>
            <a:br>
              <a:rPr lang="en-US" sz="4800" b="1" dirty="0" smtClean="0">
                <a:effectLst/>
              </a:rPr>
            </a:br>
            <a:r>
              <a:rPr lang="en-US" sz="4800" b="1" dirty="0">
                <a:effectLst/>
              </a:rPr>
              <a:t> </a:t>
            </a:r>
            <a:r>
              <a:rPr lang="en-US" sz="4800" b="1" dirty="0" smtClean="0">
                <a:effectLst/>
              </a:rPr>
              <a:t>      memory</a:t>
            </a:r>
            <a:r>
              <a:rPr lang="en-US" sz="4800" b="1" dirty="0">
                <a:effectLst/>
              </a:rPr>
              <a:t>: the impact of </a:t>
            </a:r>
            <a:r>
              <a:rPr lang="en-US" sz="4800" b="1" dirty="0" smtClean="0">
                <a:effectLst/>
              </a:rPr>
              <a:t>		</a:t>
            </a:r>
            <a:br>
              <a:rPr lang="en-US" sz="4800" b="1" dirty="0" smtClean="0">
                <a:effectLst/>
              </a:rPr>
            </a:br>
            <a:r>
              <a:rPr lang="en-US" sz="4800" b="1" dirty="0">
                <a:effectLst/>
              </a:rPr>
              <a:t>	</a:t>
            </a:r>
            <a:r>
              <a:rPr lang="en-US" sz="4800" b="1" dirty="0" smtClean="0">
                <a:effectLst/>
              </a:rPr>
              <a:t>		attention</a:t>
            </a:r>
            <a:r>
              <a:rPr lang="en-US" sz="4800" b="1" dirty="0">
                <a:effectLst/>
              </a:rPr>
              <a:t>, </a:t>
            </a:r>
            <a:r>
              <a:rPr lang="en-US" sz="4800" b="1" dirty="0" smtClean="0">
                <a:effectLst/>
              </a:rPr>
              <a:t>aging</a:t>
            </a:r>
            <a:r>
              <a:rPr lang="en-US" sz="4800" b="1" dirty="0">
                <a:effectLst/>
              </a:rPr>
              <a:t>, and </a:t>
            </a:r>
            <a:r>
              <a:rPr lang="en-US" sz="4800" b="1" dirty="0" smtClean="0">
                <a:effectLst/>
              </a:rPr>
              <a:t>					focal </a:t>
            </a:r>
            <a:r>
              <a:rPr lang="en-US" sz="4800" b="1" dirty="0">
                <a:effectLst/>
              </a:rPr>
              <a:t>brain </a:t>
            </a:r>
            <a:r>
              <a:rPr lang="en-US" sz="4800" b="1" dirty="0" smtClean="0">
                <a:effectLst/>
              </a:rPr>
              <a:t>lesions</a:t>
            </a:r>
            <a:endParaRPr lang="en-US" sz="4800" dirty="0"/>
          </a:p>
        </p:txBody>
      </p:sp>
      <p:sp>
        <p:nvSpPr>
          <p:cNvPr id="3" name="Subtitle 2"/>
          <p:cNvSpPr>
            <a:spLocks noGrp="1"/>
          </p:cNvSpPr>
          <p:nvPr>
            <p:ph type="subTitle" idx="1"/>
          </p:nvPr>
        </p:nvSpPr>
        <p:spPr>
          <a:xfrm>
            <a:off x="5774199" y="5616855"/>
            <a:ext cx="6987645" cy="1719943"/>
          </a:xfrm>
        </p:spPr>
        <p:txBody>
          <a:bodyPr>
            <a:normAutofit/>
          </a:bodyPr>
          <a:lstStyle/>
          <a:p>
            <a:pPr algn="l"/>
            <a:r>
              <a:rPr lang="en-US" b="1" dirty="0" smtClean="0">
                <a:solidFill>
                  <a:schemeClr val="tx2"/>
                </a:solidFill>
              </a:rPr>
              <a:t>Michael R. Dulas, Ph.D.</a:t>
            </a:r>
          </a:p>
          <a:p>
            <a:pPr algn="l"/>
            <a:r>
              <a:rPr lang="en-US" b="1" dirty="0" smtClean="0">
                <a:solidFill>
                  <a:schemeClr val="tx2"/>
                </a:solidFill>
              </a:rPr>
              <a:t>           </a:t>
            </a:r>
          </a:p>
        </p:txBody>
      </p:sp>
      <p:sp>
        <p:nvSpPr>
          <p:cNvPr id="4" name="Subtitle 2"/>
          <p:cNvSpPr txBox="1">
            <a:spLocks/>
          </p:cNvSpPr>
          <p:nvPr/>
        </p:nvSpPr>
        <p:spPr>
          <a:xfrm>
            <a:off x="10755086" y="5630636"/>
            <a:ext cx="1632148" cy="642257"/>
          </a:xfrm>
          <a:prstGeom prst="rect">
            <a:avLst/>
          </a:prstGeom>
        </p:spPr>
        <p:txBody>
          <a:bodyPr vert="horz" anchor="t">
            <a:normAutofit/>
          </a:bodyPr>
          <a:lstStyle>
            <a:lvl1pPr marL="0" marR="36576" indent="0" algn="r" rtl="0" eaLnBrk="1" latinLnBrk="0" hangingPunct="1">
              <a:spcBef>
                <a:spcPts val="0"/>
              </a:spcBef>
              <a:buClr>
                <a:schemeClr val="accent1"/>
              </a:buClr>
              <a:buSzPct val="80000"/>
              <a:buFont typeface="Wingdings 2"/>
              <a:buNone/>
              <a:defRPr kumimoji="0" sz="3000" kern="1200">
                <a:ln>
                  <a:solidFill>
                    <a:schemeClr val="bg2"/>
                  </a:solidFill>
                </a:ln>
                <a:solidFill>
                  <a:schemeClr val="tx1">
                    <a:tint val="75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algn="l" defTabSz="914400"/>
            <a:r>
              <a:rPr lang="en-US" b="1" dirty="0" smtClean="0">
                <a:solidFill>
                  <a:srgbClr val="002060"/>
                </a:solidFill>
              </a:rPr>
              <a:t>Cog BB</a:t>
            </a:r>
          </a:p>
        </p:txBody>
      </p:sp>
      <p:sp>
        <p:nvSpPr>
          <p:cNvPr id="5" name="Subtitle 2"/>
          <p:cNvSpPr txBox="1">
            <a:spLocks/>
          </p:cNvSpPr>
          <p:nvPr/>
        </p:nvSpPr>
        <p:spPr>
          <a:xfrm>
            <a:off x="9676910" y="6024671"/>
            <a:ext cx="1632148" cy="642257"/>
          </a:xfrm>
          <a:prstGeom prst="rect">
            <a:avLst/>
          </a:prstGeom>
        </p:spPr>
        <p:txBody>
          <a:bodyPr vert="horz" anchor="t">
            <a:noAutofit/>
          </a:bodyPr>
          <a:lstStyle>
            <a:lvl1pPr marL="0" marR="36576" indent="0" algn="r" rtl="0" eaLnBrk="1" latinLnBrk="0" hangingPunct="1">
              <a:spcBef>
                <a:spcPts val="0"/>
              </a:spcBef>
              <a:buClr>
                <a:schemeClr val="accent1"/>
              </a:buClr>
              <a:buSzPct val="80000"/>
              <a:buFont typeface="Wingdings 2"/>
              <a:buNone/>
              <a:defRPr kumimoji="0" sz="3000" kern="1200">
                <a:ln>
                  <a:solidFill>
                    <a:schemeClr val="bg2"/>
                  </a:solidFill>
                </a:ln>
                <a:solidFill>
                  <a:schemeClr val="tx1">
                    <a:tint val="75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algn="ctr" defTabSz="914400"/>
            <a:r>
              <a:rPr lang="en-US" sz="2600" b="1" dirty="0" smtClean="0">
                <a:ln>
                  <a:solidFill>
                    <a:schemeClr val="accent2">
                      <a:lumMod val="50000"/>
                    </a:schemeClr>
                  </a:solidFill>
                </a:ln>
                <a:solidFill>
                  <a:schemeClr val="accent2">
                    <a:lumMod val="60000"/>
                    <a:lumOff val="40000"/>
                  </a:schemeClr>
                </a:solidFill>
              </a:rPr>
              <a:t>Nov 3,</a:t>
            </a:r>
          </a:p>
          <a:p>
            <a:pPr algn="ctr" defTabSz="914400"/>
            <a:r>
              <a:rPr lang="en-US" sz="2600" b="1" dirty="0" smtClean="0">
                <a:ln>
                  <a:solidFill>
                    <a:schemeClr val="accent2">
                      <a:lumMod val="50000"/>
                    </a:schemeClr>
                  </a:solidFill>
                </a:ln>
                <a:solidFill>
                  <a:schemeClr val="accent2">
                    <a:lumMod val="60000"/>
                    <a:lumOff val="40000"/>
                  </a:schemeClr>
                </a:solidFill>
              </a:rPr>
              <a:t>2017</a:t>
            </a:r>
          </a:p>
        </p:txBody>
      </p:sp>
    </p:spTree>
    <p:extLst>
      <p:ext uri="{BB962C8B-B14F-4D97-AF65-F5344CB8AC3E}">
        <p14:creationId xmlns:p14="http://schemas.microsoft.com/office/powerpoint/2010/main" val="20193847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memory involves time and space…</a:t>
            </a:r>
            <a:endParaRPr lang="en-US" dirty="0"/>
          </a:p>
        </p:txBody>
      </p:sp>
      <p:sp>
        <p:nvSpPr>
          <p:cNvPr id="3" name="Content Placeholder 2"/>
          <p:cNvSpPr>
            <a:spLocks noGrp="1"/>
          </p:cNvSpPr>
          <p:nvPr>
            <p:ph idx="1"/>
          </p:nvPr>
        </p:nvSpPr>
        <p:spPr/>
        <p:txBody>
          <a:bodyPr/>
          <a:lstStyle/>
          <a:p>
            <a:r>
              <a:rPr lang="en-US" dirty="0" smtClean="0"/>
              <a:t>To date, little known about whether context boundaries similarly impact temporal and spatial memory</a:t>
            </a:r>
          </a:p>
          <a:p>
            <a:r>
              <a:rPr lang="en-US" dirty="0" smtClean="0"/>
              <a:t>Further, unclear if both are simultaneously impacted by a shift in context or whether one must be directly attending to that domain</a:t>
            </a:r>
          </a:p>
          <a:p>
            <a:pPr lvl="1"/>
            <a:r>
              <a:rPr lang="en-US" dirty="0" smtClean="0"/>
              <a:t>Automatically perceiving a context boundary does not mean its effects on memory are also automatic</a:t>
            </a:r>
            <a:endParaRPr lang="en-US" dirty="0"/>
          </a:p>
        </p:txBody>
      </p:sp>
    </p:spTree>
    <p:extLst>
      <p:ext uri="{BB962C8B-B14F-4D97-AF65-F5344CB8AC3E}">
        <p14:creationId xmlns:p14="http://schemas.microsoft.com/office/powerpoint/2010/main" val="93709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32387"/>
            <a:ext cx="10972800" cy="5422421"/>
          </a:xfrm>
        </p:spPr>
        <p:txBody>
          <a:bodyPr>
            <a:normAutofit/>
          </a:bodyPr>
          <a:lstStyle/>
          <a:p>
            <a:r>
              <a:rPr lang="en-US" dirty="0" smtClean="0"/>
              <a:t>Experiment 1</a:t>
            </a:r>
          </a:p>
          <a:p>
            <a:pPr lvl="1"/>
            <a:r>
              <a:rPr lang="en-US" dirty="0" smtClean="0"/>
              <a:t>Do context boundaries similarly impact both spatial </a:t>
            </a:r>
            <a:r>
              <a:rPr lang="en-US" dirty="0"/>
              <a:t>and temporal order </a:t>
            </a:r>
            <a:r>
              <a:rPr lang="en-US" dirty="0" smtClean="0"/>
              <a:t>memory within the same experiment?</a:t>
            </a:r>
            <a:endParaRPr lang="en-US" dirty="0"/>
          </a:p>
          <a:p>
            <a:pPr lvl="1"/>
            <a:r>
              <a:rPr lang="en-US" dirty="0"/>
              <a:t>Are context boundary </a:t>
            </a:r>
            <a:r>
              <a:rPr lang="en-US" dirty="0" smtClean="0"/>
              <a:t>effects on memory automatic</a:t>
            </a:r>
            <a:r>
              <a:rPr lang="en-US" dirty="0"/>
              <a:t>, or do participants need to be actively attending to the critical domain</a:t>
            </a:r>
            <a:r>
              <a:rPr lang="en-US" dirty="0" smtClean="0"/>
              <a:t>?</a:t>
            </a:r>
          </a:p>
        </p:txBody>
      </p:sp>
      <p:sp>
        <p:nvSpPr>
          <p:cNvPr id="5"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Present Questions</a:t>
            </a:r>
            <a:endParaRPr lang="en-US" sz="5400" dirty="0"/>
          </a:p>
        </p:txBody>
      </p:sp>
    </p:spTree>
    <p:extLst>
      <p:ext uri="{BB962C8B-B14F-4D97-AF65-F5344CB8AC3E}">
        <p14:creationId xmlns:p14="http://schemas.microsoft.com/office/powerpoint/2010/main" val="359621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a:blip r:embed="rId3"/>
          <a:stretch>
            <a:fillRect/>
          </a:stretch>
        </p:blipFill>
        <p:spPr>
          <a:xfrm>
            <a:off x="3607550" y="1189712"/>
            <a:ext cx="5001265" cy="4933095"/>
          </a:xfrm>
          <a:prstGeom prst="rect">
            <a:avLst/>
          </a:prstGeom>
        </p:spPr>
      </p:pic>
      <p:sp>
        <p:nvSpPr>
          <p:cNvPr id="6" name="Title 1"/>
          <p:cNvSpPr>
            <a:spLocks noGrp="1"/>
          </p:cNvSpPr>
          <p:nvPr>
            <p:ph type="title"/>
          </p:nvPr>
        </p:nvSpPr>
        <p:spPr>
          <a:xfrm>
            <a:off x="0" y="107835"/>
            <a:ext cx="12191999" cy="1225666"/>
          </a:xfrm>
        </p:spPr>
        <p:txBody>
          <a:bodyPr anchor="t">
            <a:normAutofit/>
          </a:bodyPr>
          <a:lstStyle/>
          <a:p>
            <a:pPr algn="ctr"/>
            <a:r>
              <a:rPr lang="en-US" sz="5400" dirty="0" smtClean="0"/>
              <a:t>Spatiotemporal Context Task</a:t>
            </a:r>
            <a:endParaRPr lang="en-US" sz="5400" dirty="0"/>
          </a:p>
        </p:txBody>
      </p:sp>
      <p:sp>
        <p:nvSpPr>
          <p:cNvPr id="7" name="TextBox 6"/>
          <p:cNvSpPr txBox="1"/>
          <p:nvPr/>
        </p:nvSpPr>
        <p:spPr>
          <a:xfrm>
            <a:off x="3607549" y="5997934"/>
            <a:ext cx="5001265" cy="430033"/>
          </a:xfrm>
          <a:prstGeom prst="rect">
            <a:avLst/>
          </a:prstGeom>
          <a:solidFill>
            <a:schemeClr val="tx1"/>
          </a:solidFill>
        </p:spPr>
        <p:txBody>
          <a:bodyPr wrap="square" rtlCol="0">
            <a:noAutofit/>
          </a:bodyPr>
          <a:lstStyle/>
          <a:p>
            <a:pPr algn="ctr"/>
            <a:r>
              <a:rPr lang="en-US" sz="2000" b="1" dirty="0" smtClean="0">
                <a:solidFill>
                  <a:schemeClr val="bg1"/>
                </a:solidFill>
              </a:rPr>
              <a:t>From </a:t>
            </a:r>
            <a:r>
              <a:rPr lang="en-US" sz="2000" b="1" dirty="0" err="1" smtClean="0">
                <a:solidFill>
                  <a:schemeClr val="bg1"/>
                </a:solidFill>
              </a:rPr>
              <a:t>Ezzyat</a:t>
            </a:r>
            <a:r>
              <a:rPr lang="en-US" sz="2000" b="1" dirty="0" smtClean="0">
                <a:solidFill>
                  <a:schemeClr val="bg1"/>
                </a:solidFill>
              </a:rPr>
              <a:t> &amp; </a:t>
            </a:r>
            <a:r>
              <a:rPr lang="en-US" sz="2000" b="1" dirty="0" err="1" smtClean="0">
                <a:solidFill>
                  <a:schemeClr val="bg1"/>
                </a:solidFill>
              </a:rPr>
              <a:t>Davachi</a:t>
            </a:r>
            <a:r>
              <a:rPr lang="en-US" sz="2000" b="1" dirty="0" smtClean="0">
                <a:solidFill>
                  <a:schemeClr val="bg1"/>
                </a:solidFill>
              </a:rPr>
              <a:t>, 2014</a:t>
            </a:r>
            <a:endParaRPr lang="en-US" sz="2000" b="1" dirty="0">
              <a:solidFill>
                <a:schemeClr val="bg1"/>
              </a:solidFill>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832" y="1677240"/>
            <a:ext cx="8947887" cy="397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268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832" y="1677240"/>
            <a:ext cx="8947887" cy="397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107835"/>
            <a:ext cx="12191999" cy="1225666"/>
          </a:xfrm>
        </p:spPr>
        <p:txBody>
          <a:bodyPr anchor="t">
            <a:normAutofit/>
          </a:bodyPr>
          <a:lstStyle/>
          <a:p>
            <a:pPr algn="ctr"/>
            <a:r>
              <a:rPr lang="en-US" sz="5400" dirty="0"/>
              <a:t>Spatiotemporal Context Task</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477" y="3700652"/>
            <a:ext cx="897106" cy="89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140" y="1743454"/>
            <a:ext cx="897106" cy="89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5386" y="2730904"/>
            <a:ext cx="841646" cy="841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4407" y="3706344"/>
            <a:ext cx="862839" cy="86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0195" y="1743454"/>
            <a:ext cx="897106" cy="89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6260" y="5913912"/>
            <a:ext cx="11602192" cy="830997"/>
          </a:xfrm>
          <a:prstGeom prst="rect">
            <a:avLst/>
          </a:prstGeom>
          <a:noFill/>
        </p:spPr>
        <p:txBody>
          <a:bodyPr wrap="square" rtlCol="0">
            <a:spAutoFit/>
          </a:bodyPr>
          <a:lstStyle/>
          <a:p>
            <a:pPr algn="ctr"/>
            <a:r>
              <a:rPr lang="en-US" sz="2400" dirty="0" smtClean="0"/>
              <a:t>Study Phase: Objects on screen for 3500 </a:t>
            </a:r>
            <a:r>
              <a:rPr lang="en-US" sz="2400" dirty="0" err="1" smtClean="0"/>
              <a:t>ms</a:t>
            </a:r>
            <a:r>
              <a:rPr lang="en-US" sz="2400" dirty="0" smtClean="0"/>
              <a:t> each. 16 per block.</a:t>
            </a:r>
          </a:p>
          <a:p>
            <a:pPr algn="ctr"/>
            <a:r>
              <a:rPr lang="en-US" sz="2400" dirty="0" smtClean="0"/>
              <a:t>Asked to rate how easy/hard it is to imagine each object in its scene.</a:t>
            </a:r>
            <a:endParaRPr lang="en-US" sz="2400" dirty="0"/>
          </a:p>
        </p:txBody>
      </p:sp>
      <p:pic>
        <p:nvPicPr>
          <p:cNvPr id="2048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3719" y="4743019"/>
            <a:ext cx="812261" cy="81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184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05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5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5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13" y="1530224"/>
            <a:ext cx="2224542" cy="222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204" y="1530224"/>
            <a:ext cx="2211553" cy="221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0" y="3741778"/>
            <a:ext cx="12191999" cy="2158806"/>
          </a:xfrm>
        </p:spPr>
        <p:txBody>
          <a:bodyPr anchor="t">
            <a:normAutofit fontScale="77500" lnSpcReduction="20000"/>
          </a:bodyPr>
          <a:lstStyle/>
          <a:p>
            <a:pPr marL="0" indent="0" algn="ctr">
              <a:buNone/>
            </a:pPr>
            <a:r>
              <a:rPr lang="en-US" dirty="0" smtClean="0">
                <a:effectLst/>
              </a:rPr>
              <a:t>How far apart were these objects in:</a:t>
            </a:r>
          </a:p>
          <a:p>
            <a:pPr marL="0" indent="0" algn="ctr">
              <a:buNone/>
            </a:pPr>
            <a:r>
              <a:rPr lang="en-US" dirty="0" smtClean="0">
                <a:effectLst/>
              </a:rPr>
              <a:t>TIME</a:t>
            </a:r>
          </a:p>
          <a:p>
            <a:pPr marL="0" indent="0" algn="ctr">
              <a:buNone/>
            </a:pPr>
            <a:r>
              <a:rPr lang="en-US" dirty="0" smtClean="0">
                <a:effectLst/>
              </a:rPr>
              <a:t>1 = Very Close</a:t>
            </a:r>
          </a:p>
          <a:p>
            <a:pPr marL="0" indent="0" algn="ctr">
              <a:buNone/>
            </a:pPr>
            <a:r>
              <a:rPr lang="en-US" dirty="0" smtClean="0">
                <a:effectLst/>
              </a:rPr>
              <a:t>2 = Close</a:t>
            </a:r>
          </a:p>
          <a:p>
            <a:pPr marL="0" indent="0" algn="ctr">
              <a:buNone/>
            </a:pPr>
            <a:r>
              <a:rPr lang="en-US" dirty="0" smtClean="0">
                <a:effectLst/>
              </a:rPr>
              <a:t>3 = Far</a:t>
            </a:r>
          </a:p>
          <a:p>
            <a:pPr marL="0" indent="0" algn="ctr">
              <a:buNone/>
            </a:pPr>
            <a:r>
              <a:rPr lang="en-US" dirty="0" smtClean="0">
                <a:effectLst/>
              </a:rPr>
              <a:t>4 = Very Far</a:t>
            </a:r>
            <a:endParaRPr lang="en-US" dirty="0">
              <a:effectLst/>
            </a:endParaRPr>
          </a:p>
        </p:txBody>
      </p:sp>
      <p:sp>
        <p:nvSpPr>
          <p:cNvPr id="9" name="Title 1"/>
          <p:cNvSpPr>
            <a:spLocks noGrp="1"/>
          </p:cNvSpPr>
          <p:nvPr>
            <p:ph type="title"/>
          </p:nvPr>
        </p:nvSpPr>
        <p:spPr>
          <a:xfrm>
            <a:off x="0" y="107835"/>
            <a:ext cx="12191999" cy="1225666"/>
          </a:xfrm>
        </p:spPr>
        <p:txBody>
          <a:bodyPr anchor="t">
            <a:normAutofit/>
          </a:bodyPr>
          <a:lstStyle/>
          <a:p>
            <a:pPr algn="ctr"/>
            <a:r>
              <a:rPr lang="en-US" sz="5400" dirty="0" smtClean="0"/>
              <a:t>Distance Judgment – Temporal Block</a:t>
            </a:r>
            <a:endParaRPr lang="en-US" sz="5400" dirty="0"/>
          </a:p>
        </p:txBody>
      </p:sp>
    </p:spTree>
    <p:extLst>
      <p:ext uri="{BB962C8B-B14F-4D97-AF65-F5344CB8AC3E}">
        <p14:creationId xmlns:p14="http://schemas.microsoft.com/office/powerpoint/2010/main" val="12474097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741778"/>
            <a:ext cx="12191999" cy="2158806"/>
          </a:xfrm>
        </p:spPr>
        <p:txBody>
          <a:bodyPr anchor="t">
            <a:normAutofit fontScale="77500" lnSpcReduction="20000"/>
          </a:bodyPr>
          <a:lstStyle/>
          <a:p>
            <a:pPr marL="0" indent="0" algn="ctr">
              <a:buNone/>
            </a:pPr>
            <a:r>
              <a:rPr lang="en-US" dirty="0" smtClean="0">
                <a:effectLst/>
              </a:rPr>
              <a:t>How far apart were these objects in:</a:t>
            </a:r>
          </a:p>
          <a:p>
            <a:pPr marL="0" indent="0" algn="ctr">
              <a:buNone/>
            </a:pPr>
            <a:r>
              <a:rPr lang="en-US" dirty="0" smtClean="0">
                <a:effectLst/>
              </a:rPr>
              <a:t>SPACE</a:t>
            </a:r>
          </a:p>
          <a:p>
            <a:pPr marL="0" indent="0" algn="ctr">
              <a:buNone/>
            </a:pPr>
            <a:r>
              <a:rPr lang="en-US" dirty="0" smtClean="0">
                <a:effectLst/>
              </a:rPr>
              <a:t>1 = Very Close</a:t>
            </a:r>
          </a:p>
          <a:p>
            <a:pPr marL="0" indent="0" algn="ctr">
              <a:buNone/>
            </a:pPr>
            <a:r>
              <a:rPr lang="en-US" dirty="0" smtClean="0">
                <a:effectLst/>
              </a:rPr>
              <a:t>2 = Close</a:t>
            </a:r>
          </a:p>
          <a:p>
            <a:pPr marL="0" indent="0" algn="ctr">
              <a:buNone/>
            </a:pPr>
            <a:r>
              <a:rPr lang="en-US" dirty="0" smtClean="0">
                <a:effectLst/>
              </a:rPr>
              <a:t>3 = Far</a:t>
            </a:r>
          </a:p>
          <a:p>
            <a:pPr marL="0" indent="0" algn="ctr">
              <a:buNone/>
            </a:pPr>
            <a:r>
              <a:rPr lang="en-US" dirty="0" smtClean="0">
                <a:effectLst/>
              </a:rPr>
              <a:t>4 = Very Far</a:t>
            </a:r>
            <a:endParaRPr lang="en-US" dirty="0">
              <a:effectLst/>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854" y="1530223"/>
            <a:ext cx="2211554" cy="221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782" y="1530223"/>
            <a:ext cx="2211554" cy="221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0" y="107835"/>
            <a:ext cx="12191999" cy="1225666"/>
          </a:xfrm>
        </p:spPr>
        <p:txBody>
          <a:bodyPr anchor="t">
            <a:normAutofit/>
          </a:bodyPr>
          <a:lstStyle/>
          <a:p>
            <a:pPr algn="ctr"/>
            <a:r>
              <a:rPr lang="en-US" sz="5400" dirty="0" smtClean="0"/>
              <a:t>Distance Judgment – Spatial Block</a:t>
            </a:r>
            <a:endParaRPr lang="en-US" sz="5400" dirty="0"/>
          </a:p>
        </p:txBody>
      </p:sp>
    </p:spTree>
    <p:extLst>
      <p:ext uri="{BB962C8B-B14F-4D97-AF65-F5344CB8AC3E}">
        <p14:creationId xmlns:p14="http://schemas.microsoft.com/office/powerpoint/2010/main" val="1522405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0" y="107835"/>
            <a:ext cx="12191999" cy="1225666"/>
          </a:xfrm>
        </p:spPr>
        <p:txBody>
          <a:bodyPr anchor="t">
            <a:normAutofit/>
          </a:bodyPr>
          <a:lstStyle/>
          <a:p>
            <a:pPr algn="ctr"/>
            <a:r>
              <a:rPr lang="en-US" sz="5400" dirty="0" smtClean="0"/>
              <a:t>Example Set of Locations</a:t>
            </a:r>
            <a:endParaRPr lang="en-US" sz="5400"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882" y="1677240"/>
            <a:ext cx="8947887" cy="397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61664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931" y="1676400"/>
            <a:ext cx="892492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882" y="1677701"/>
            <a:ext cx="8947887" cy="397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a:spLocks noGrp="1"/>
          </p:cNvSpPr>
          <p:nvPr>
            <p:ph idx="1"/>
          </p:nvPr>
        </p:nvSpPr>
        <p:spPr>
          <a:xfrm>
            <a:off x="0" y="5563900"/>
            <a:ext cx="12191999" cy="1294099"/>
          </a:xfrm>
        </p:spPr>
        <p:txBody>
          <a:bodyPr anchor="t">
            <a:normAutofit/>
          </a:bodyPr>
          <a:lstStyle/>
          <a:p>
            <a:pPr marL="0" indent="0" algn="ctr">
              <a:buNone/>
            </a:pPr>
            <a:r>
              <a:rPr lang="en-US" dirty="0" smtClean="0">
                <a:effectLst/>
              </a:rPr>
              <a:t>Numbers represent the order </a:t>
            </a:r>
          </a:p>
          <a:p>
            <a:pPr marL="0" indent="0" algn="ctr">
              <a:buNone/>
            </a:pPr>
            <a:r>
              <a:rPr lang="en-US" dirty="0" smtClean="0">
                <a:effectLst/>
              </a:rPr>
              <a:t>in which they appeared</a:t>
            </a:r>
            <a:endParaRPr lang="en-US" dirty="0">
              <a:effectLst/>
            </a:endParaRPr>
          </a:p>
        </p:txBody>
      </p:sp>
      <p:sp>
        <p:nvSpPr>
          <p:cNvPr id="12" name="Title 1"/>
          <p:cNvSpPr>
            <a:spLocks noGrp="1"/>
          </p:cNvSpPr>
          <p:nvPr>
            <p:ph type="title"/>
          </p:nvPr>
        </p:nvSpPr>
        <p:spPr>
          <a:xfrm>
            <a:off x="0" y="107835"/>
            <a:ext cx="12191999" cy="1225666"/>
          </a:xfrm>
        </p:spPr>
        <p:txBody>
          <a:bodyPr anchor="t">
            <a:normAutofit/>
          </a:bodyPr>
          <a:lstStyle/>
          <a:p>
            <a:pPr algn="ctr"/>
            <a:r>
              <a:rPr lang="en-US" sz="5400" dirty="0" smtClean="0"/>
              <a:t>Example Set of Locations</a:t>
            </a:r>
            <a:endParaRPr lang="en-US" sz="5400" dirty="0"/>
          </a:p>
        </p:txBody>
      </p:sp>
      <p:graphicFrame>
        <p:nvGraphicFramePr>
          <p:cNvPr id="11" name="Object 10"/>
          <p:cNvGraphicFramePr>
            <a:graphicFrameLocks noChangeAspect="1"/>
          </p:cNvGraphicFramePr>
          <p:nvPr>
            <p:extLst>
              <p:ext uri="{D42A27DB-BD31-4B8C-83A1-F6EECF244321}">
                <p14:modId xmlns:p14="http://schemas.microsoft.com/office/powerpoint/2010/main" val="3557921187"/>
              </p:ext>
            </p:extLst>
          </p:nvPr>
        </p:nvGraphicFramePr>
        <p:xfrm>
          <a:off x="1619919" y="1697800"/>
          <a:ext cx="8924925" cy="3933825"/>
        </p:xfrm>
        <a:graphic>
          <a:graphicData uri="http://schemas.openxmlformats.org/presentationml/2006/ole">
            <mc:AlternateContent xmlns:mc="http://schemas.openxmlformats.org/markup-compatibility/2006">
              <mc:Choice xmlns:v="urn:schemas-microsoft-com:vml" Requires="v">
                <p:oleObj spid="_x0000_s3135" name="Worksheet" r:id="rId7" imgW="8924922" imgH="3933900" progId="Excel.Sheet.12">
                  <p:embed/>
                </p:oleObj>
              </mc:Choice>
              <mc:Fallback>
                <p:oleObj name="Worksheet" r:id="rId7" imgW="8924922" imgH="3933900" progId="Excel.Sheet.12">
                  <p:embed/>
                  <p:pic>
                    <p:nvPicPr>
                      <p:cNvPr id="0"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919" y="1697800"/>
                        <a:ext cx="8924925" cy="393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53225677"/>
              </p:ext>
            </p:extLst>
          </p:nvPr>
        </p:nvGraphicFramePr>
        <p:xfrm>
          <a:off x="1641185" y="1697800"/>
          <a:ext cx="8903659" cy="3940175"/>
        </p:xfrm>
        <a:graphic>
          <a:graphicData uri="http://schemas.openxmlformats.org/presentationml/2006/ole">
            <mc:AlternateContent xmlns:mc="http://schemas.openxmlformats.org/markup-compatibility/2006">
              <mc:Choice xmlns:v="urn:schemas-microsoft-com:vml" Requires="v">
                <p:oleObj spid="_x0000_s3136" name="Worksheet" r:id="rId10" imgW="9197437" imgH="3939734" progId="Excel.Sheet.12">
                  <p:embed/>
                </p:oleObj>
              </mc:Choice>
              <mc:Fallback>
                <p:oleObj name="Worksheet" r:id="rId10" imgW="9197437" imgH="3939734" progId="Excel.Sheet.12">
                  <p:embed/>
                  <p:pic>
                    <p:nvPicPr>
                      <p:cNvPr id="0" name=""/>
                      <p:cNvPicPr/>
                      <p:nvPr/>
                    </p:nvPicPr>
                    <p:blipFill>
                      <a:blip r:embed="rId11"/>
                      <a:stretch>
                        <a:fillRect/>
                      </a:stretch>
                    </p:blipFill>
                    <p:spPr>
                      <a:xfrm>
                        <a:off x="1641185" y="1697800"/>
                        <a:ext cx="8903659" cy="3940175"/>
                      </a:xfrm>
                      <a:prstGeom prst="rect">
                        <a:avLst/>
                      </a:prstGeom>
                    </p:spPr>
                  </p:pic>
                </p:oleObj>
              </mc:Fallback>
            </mc:AlternateContent>
          </a:graphicData>
        </a:graphic>
      </p:graphicFrame>
    </p:spTree>
    <p:extLst>
      <p:ext uri="{BB962C8B-B14F-4D97-AF65-F5344CB8AC3E}">
        <p14:creationId xmlns:p14="http://schemas.microsoft.com/office/powerpoint/2010/main" val="33772309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0" y="5648325"/>
            <a:ext cx="12191999" cy="1209674"/>
          </a:xfrm>
        </p:spPr>
        <p:txBody>
          <a:bodyPr anchor="t">
            <a:normAutofit/>
          </a:bodyPr>
          <a:lstStyle/>
          <a:p>
            <a:pPr marL="0" indent="0" algn="ctr">
              <a:buNone/>
            </a:pPr>
            <a:r>
              <a:rPr lang="en-US" dirty="0" smtClean="0">
                <a:effectLst/>
              </a:rPr>
              <a:t>Two sets of 3-away Within Context Pairs</a:t>
            </a:r>
            <a:endParaRPr lang="en-US" dirty="0">
              <a:effectLst/>
            </a:endParaRPr>
          </a:p>
        </p:txBody>
      </p:sp>
      <p:sp>
        <p:nvSpPr>
          <p:cNvPr id="12" name="Title 1"/>
          <p:cNvSpPr>
            <a:spLocks noGrp="1"/>
          </p:cNvSpPr>
          <p:nvPr>
            <p:ph type="title"/>
          </p:nvPr>
        </p:nvSpPr>
        <p:spPr>
          <a:xfrm>
            <a:off x="0" y="36585"/>
            <a:ext cx="12191999" cy="1225666"/>
          </a:xfrm>
        </p:spPr>
        <p:txBody>
          <a:bodyPr anchor="t">
            <a:normAutofit fontScale="90000"/>
          </a:bodyPr>
          <a:lstStyle/>
          <a:p>
            <a:pPr algn="ctr"/>
            <a:r>
              <a:rPr lang="en-US" sz="5400" dirty="0" smtClean="0"/>
              <a:t>Example Set of Locations &amp;</a:t>
            </a:r>
            <a:br>
              <a:rPr lang="en-US" sz="5400" dirty="0" smtClean="0"/>
            </a:br>
            <a:r>
              <a:rPr lang="en-US" sz="5400" dirty="0" smtClean="0"/>
              <a:t>Spatially Defined Pairs</a:t>
            </a:r>
            <a:endParaRPr lang="en-US" sz="5400" dirty="0"/>
          </a:p>
        </p:txBody>
      </p:sp>
      <p:pic>
        <p:nvPicPr>
          <p:cNvPr id="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882" y="1677701"/>
            <a:ext cx="8947887" cy="397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 name="Object 17"/>
          <p:cNvGraphicFramePr>
            <a:graphicFrameLocks noChangeAspect="1"/>
          </p:cNvGraphicFramePr>
          <p:nvPr>
            <p:extLst>
              <p:ext uri="{D42A27DB-BD31-4B8C-83A1-F6EECF244321}">
                <p14:modId xmlns:p14="http://schemas.microsoft.com/office/powerpoint/2010/main" val="2134516908"/>
              </p:ext>
            </p:extLst>
          </p:nvPr>
        </p:nvGraphicFramePr>
        <p:xfrm>
          <a:off x="1641185" y="1697800"/>
          <a:ext cx="8903659" cy="3940175"/>
        </p:xfrm>
        <a:graphic>
          <a:graphicData uri="http://schemas.openxmlformats.org/presentationml/2006/ole">
            <mc:AlternateContent xmlns:mc="http://schemas.openxmlformats.org/markup-compatibility/2006">
              <mc:Choice xmlns:v="urn:schemas-microsoft-com:vml" Requires="v">
                <p:oleObj spid="_x0000_s22582" name="Worksheet" r:id="rId6" imgW="9197437" imgH="3939734" progId="Excel.Sheet.12">
                  <p:embed/>
                </p:oleObj>
              </mc:Choice>
              <mc:Fallback>
                <p:oleObj name="Worksheet" r:id="rId6" imgW="9197437" imgH="3939734" progId="Excel.Sheet.12">
                  <p:embed/>
                  <p:pic>
                    <p:nvPicPr>
                      <p:cNvPr id="0" name=""/>
                      <p:cNvPicPr/>
                      <p:nvPr/>
                    </p:nvPicPr>
                    <p:blipFill>
                      <a:blip r:embed="rId7"/>
                      <a:stretch>
                        <a:fillRect/>
                      </a:stretch>
                    </p:blipFill>
                    <p:spPr>
                      <a:xfrm>
                        <a:off x="1641185" y="1697800"/>
                        <a:ext cx="8903659" cy="39401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566259261"/>
              </p:ext>
            </p:extLst>
          </p:nvPr>
        </p:nvGraphicFramePr>
        <p:xfrm>
          <a:off x="1641185" y="1696350"/>
          <a:ext cx="8903659" cy="3940175"/>
        </p:xfrm>
        <a:graphic>
          <a:graphicData uri="http://schemas.openxmlformats.org/presentationml/2006/ole">
            <mc:AlternateContent xmlns:mc="http://schemas.openxmlformats.org/markup-compatibility/2006">
              <mc:Choice xmlns:v="urn:schemas-microsoft-com:vml" Requires="v">
                <p:oleObj spid="_x0000_s22583" name="Worksheet" r:id="rId9" imgW="9197437" imgH="3939734" progId="Excel.Sheet.12">
                  <p:embed/>
                </p:oleObj>
              </mc:Choice>
              <mc:Fallback>
                <p:oleObj name="Worksheet" r:id="rId9" imgW="9197437" imgH="3939734" progId="Excel.Sheet.12">
                  <p:embed/>
                  <p:pic>
                    <p:nvPicPr>
                      <p:cNvPr id="0" name=""/>
                      <p:cNvPicPr/>
                      <p:nvPr/>
                    </p:nvPicPr>
                    <p:blipFill>
                      <a:blip r:embed="rId10"/>
                      <a:stretch>
                        <a:fillRect/>
                      </a:stretch>
                    </p:blipFill>
                    <p:spPr>
                      <a:xfrm>
                        <a:off x="1641185" y="1696350"/>
                        <a:ext cx="8903659" cy="3940175"/>
                      </a:xfrm>
                      <a:prstGeom prst="rect">
                        <a:avLst/>
                      </a:prstGeom>
                    </p:spPr>
                  </p:pic>
                </p:oleObj>
              </mc:Fallback>
            </mc:AlternateContent>
          </a:graphicData>
        </a:graphic>
      </p:graphicFrame>
      <p:sp>
        <p:nvSpPr>
          <p:cNvPr id="13" name="Left-Up Arrow 12"/>
          <p:cNvSpPr/>
          <p:nvPr/>
        </p:nvSpPr>
        <p:spPr>
          <a:xfrm rot="13571215">
            <a:off x="2665041" y="2654674"/>
            <a:ext cx="1796732" cy="1736989"/>
          </a:xfrm>
          <a:prstGeom prst="leftUpArrow">
            <a:avLst>
              <a:gd name="adj1" fmla="val 11845"/>
              <a:gd name="adj2" fmla="val 12179"/>
              <a:gd name="adj3" fmla="val 11232"/>
            </a:avLst>
          </a:prstGeom>
          <a:solidFill>
            <a:srgbClr val="00206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Up Arrow 13"/>
          <p:cNvSpPr/>
          <p:nvPr/>
        </p:nvSpPr>
        <p:spPr>
          <a:xfrm rot="13571215">
            <a:off x="7654782" y="1893579"/>
            <a:ext cx="1796732" cy="1736989"/>
          </a:xfrm>
          <a:prstGeom prst="leftUpArrow">
            <a:avLst>
              <a:gd name="adj1" fmla="val 11845"/>
              <a:gd name="adj2" fmla="val 12179"/>
              <a:gd name="adj3" fmla="val 14761"/>
            </a:avLst>
          </a:prstGeom>
          <a:solidFill>
            <a:srgbClr val="00206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11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931" y="1676400"/>
            <a:ext cx="892492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882" y="1677701"/>
            <a:ext cx="8947887" cy="397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Object 13"/>
          <p:cNvGraphicFramePr>
            <a:graphicFrameLocks noChangeAspect="1"/>
          </p:cNvGraphicFramePr>
          <p:nvPr>
            <p:extLst>
              <p:ext uri="{D42A27DB-BD31-4B8C-83A1-F6EECF244321}">
                <p14:modId xmlns:p14="http://schemas.microsoft.com/office/powerpoint/2010/main" val="1689406611"/>
              </p:ext>
            </p:extLst>
          </p:nvPr>
        </p:nvGraphicFramePr>
        <p:xfrm>
          <a:off x="1619919" y="1697800"/>
          <a:ext cx="8924925" cy="3933825"/>
        </p:xfrm>
        <a:graphic>
          <a:graphicData uri="http://schemas.openxmlformats.org/presentationml/2006/ole">
            <mc:AlternateContent xmlns:mc="http://schemas.openxmlformats.org/markup-compatibility/2006">
              <mc:Choice xmlns:v="urn:schemas-microsoft-com:vml" Requires="v">
                <p:oleObj spid="_x0000_s4183" name="Worksheet" r:id="rId7" imgW="8924922" imgH="3933900" progId="Excel.Sheet.12">
                  <p:embed/>
                </p:oleObj>
              </mc:Choice>
              <mc:Fallback>
                <p:oleObj name="Worksheet" r:id="rId7" imgW="8924922" imgH="3933900" progId="Excel.Sheet.1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919" y="1697800"/>
                        <a:ext cx="8924925" cy="393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23490218"/>
              </p:ext>
            </p:extLst>
          </p:nvPr>
        </p:nvGraphicFramePr>
        <p:xfrm>
          <a:off x="1641185" y="1697800"/>
          <a:ext cx="8903659" cy="3940175"/>
        </p:xfrm>
        <a:graphic>
          <a:graphicData uri="http://schemas.openxmlformats.org/presentationml/2006/ole">
            <mc:AlternateContent xmlns:mc="http://schemas.openxmlformats.org/markup-compatibility/2006">
              <mc:Choice xmlns:v="urn:schemas-microsoft-com:vml" Requires="v">
                <p:oleObj spid="_x0000_s4184" name="Worksheet" r:id="rId10" imgW="9197437" imgH="3939734" progId="Excel.Sheet.12">
                  <p:embed/>
                </p:oleObj>
              </mc:Choice>
              <mc:Fallback>
                <p:oleObj name="Worksheet" r:id="rId10" imgW="9197437" imgH="3939734" progId="Excel.Sheet.12">
                  <p:embed/>
                  <p:pic>
                    <p:nvPicPr>
                      <p:cNvPr id="0" name=""/>
                      <p:cNvPicPr/>
                      <p:nvPr/>
                    </p:nvPicPr>
                    <p:blipFill>
                      <a:blip r:embed="rId11"/>
                      <a:stretch>
                        <a:fillRect/>
                      </a:stretch>
                    </p:blipFill>
                    <p:spPr>
                      <a:xfrm>
                        <a:off x="1641185" y="1697800"/>
                        <a:ext cx="8903659" cy="39401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122051133"/>
              </p:ext>
            </p:extLst>
          </p:nvPr>
        </p:nvGraphicFramePr>
        <p:xfrm>
          <a:off x="1630553" y="1696350"/>
          <a:ext cx="8914292" cy="3940175"/>
        </p:xfrm>
        <a:graphic>
          <a:graphicData uri="http://schemas.openxmlformats.org/presentationml/2006/ole">
            <mc:AlternateContent xmlns:mc="http://schemas.openxmlformats.org/markup-compatibility/2006">
              <mc:Choice xmlns:v="urn:schemas-microsoft-com:vml" Requires="v">
                <p:oleObj spid="_x0000_s4185" name="Worksheet" r:id="rId13" imgW="9197437" imgH="3939734" progId="Excel.Sheet.12">
                  <p:embed/>
                </p:oleObj>
              </mc:Choice>
              <mc:Fallback>
                <p:oleObj name="Worksheet" r:id="rId13" imgW="9197437" imgH="3939734" progId="Excel.Sheet.12">
                  <p:embed/>
                  <p:pic>
                    <p:nvPicPr>
                      <p:cNvPr id="0" name=""/>
                      <p:cNvPicPr/>
                      <p:nvPr/>
                    </p:nvPicPr>
                    <p:blipFill>
                      <a:blip r:embed="rId14"/>
                      <a:stretch>
                        <a:fillRect/>
                      </a:stretch>
                    </p:blipFill>
                    <p:spPr>
                      <a:xfrm>
                        <a:off x="1630553" y="1696350"/>
                        <a:ext cx="8914292" cy="3940175"/>
                      </a:xfrm>
                      <a:prstGeom prst="rect">
                        <a:avLst/>
                      </a:prstGeom>
                    </p:spPr>
                  </p:pic>
                </p:oleObj>
              </mc:Fallback>
            </mc:AlternateContent>
          </a:graphicData>
        </a:graphic>
      </p:graphicFrame>
      <p:sp>
        <p:nvSpPr>
          <p:cNvPr id="10" name="Content Placeholder 2"/>
          <p:cNvSpPr>
            <a:spLocks noGrp="1"/>
          </p:cNvSpPr>
          <p:nvPr>
            <p:ph idx="1"/>
          </p:nvPr>
        </p:nvSpPr>
        <p:spPr>
          <a:xfrm>
            <a:off x="0" y="5648325"/>
            <a:ext cx="12191999" cy="1209674"/>
          </a:xfrm>
        </p:spPr>
        <p:txBody>
          <a:bodyPr anchor="t">
            <a:normAutofit/>
          </a:bodyPr>
          <a:lstStyle/>
          <a:p>
            <a:pPr marL="0" indent="0" algn="ctr">
              <a:buNone/>
            </a:pPr>
            <a:r>
              <a:rPr lang="en-US" dirty="0" smtClean="0">
                <a:effectLst/>
              </a:rPr>
              <a:t>Two sets of 3-away Across Context Pairs</a:t>
            </a:r>
            <a:endParaRPr lang="en-US" dirty="0">
              <a:effectLst/>
            </a:endParaRPr>
          </a:p>
        </p:txBody>
      </p:sp>
      <p:sp>
        <p:nvSpPr>
          <p:cNvPr id="12" name="Title 1"/>
          <p:cNvSpPr>
            <a:spLocks noGrp="1"/>
          </p:cNvSpPr>
          <p:nvPr>
            <p:ph type="title"/>
          </p:nvPr>
        </p:nvSpPr>
        <p:spPr>
          <a:xfrm>
            <a:off x="0" y="36585"/>
            <a:ext cx="12191999" cy="1225666"/>
          </a:xfrm>
        </p:spPr>
        <p:txBody>
          <a:bodyPr anchor="t">
            <a:normAutofit fontScale="90000"/>
          </a:bodyPr>
          <a:lstStyle/>
          <a:p>
            <a:pPr algn="ctr"/>
            <a:r>
              <a:rPr lang="en-US" sz="5400" dirty="0" smtClean="0"/>
              <a:t>Example Set of Locations &amp;</a:t>
            </a:r>
            <a:br>
              <a:rPr lang="en-US" sz="5400" dirty="0" smtClean="0"/>
            </a:br>
            <a:r>
              <a:rPr lang="en-US" sz="5400" dirty="0" smtClean="0"/>
              <a:t>Spatially Defined Pairs</a:t>
            </a:r>
            <a:endParaRPr lang="en-US" sz="5400" dirty="0"/>
          </a:p>
        </p:txBody>
      </p:sp>
      <p:sp>
        <p:nvSpPr>
          <p:cNvPr id="18" name="Left-Up Arrow 17"/>
          <p:cNvSpPr/>
          <p:nvPr/>
        </p:nvSpPr>
        <p:spPr>
          <a:xfrm rot="13571215">
            <a:off x="4638272" y="3816722"/>
            <a:ext cx="1796732" cy="1736989"/>
          </a:xfrm>
          <a:prstGeom prst="leftUpArrow">
            <a:avLst>
              <a:gd name="adj1" fmla="val 11845"/>
              <a:gd name="adj2" fmla="val 12179"/>
              <a:gd name="adj3" fmla="val 14761"/>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Up Arrow 18"/>
          <p:cNvSpPr/>
          <p:nvPr/>
        </p:nvSpPr>
        <p:spPr>
          <a:xfrm rot="2775393">
            <a:off x="5597080" y="1798330"/>
            <a:ext cx="1796732" cy="1736989"/>
          </a:xfrm>
          <a:prstGeom prst="leftUpArrow">
            <a:avLst>
              <a:gd name="adj1" fmla="val 11845"/>
              <a:gd name="adj2" fmla="val 12179"/>
              <a:gd name="adj3" fmla="val 14761"/>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4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08" y="267494"/>
            <a:ext cx="12279086" cy="1399032"/>
          </a:xfrm>
        </p:spPr>
        <p:txBody>
          <a:bodyPr>
            <a:normAutofit/>
          </a:bodyPr>
          <a:lstStyle/>
          <a:p>
            <a:pPr algn="ctr"/>
            <a:r>
              <a:rPr lang="en-US" dirty="0" smtClean="0"/>
              <a:t>Episodic Memory = Memory for </a:t>
            </a:r>
            <a:r>
              <a:rPr lang="en-US" dirty="0" err="1" smtClean="0"/>
              <a:t>Time+Place</a:t>
            </a:r>
            <a:endParaRPr lang="en-US" dirty="0"/>
          </a:p>
        </p:txBody>
      </p:sp>
    </p:spTree>
    <p:extLst>
      <p:ext uri="{BB962C8B-B14F-4D97-AF65-F5344CB8AC3E}">
        <p14:creationId xmlns:p14="http://schemas.microsoft.com/office/powerpoint/2010/main" val="4186189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931" y="1676400"/>
            <a:ext cx="892492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882" y="1677701"/>
            <a:ext cx="8947887" cy="397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 name="Object 25"/>
          <p:cNvGraphicFramePr>
            <a:graphicFrameLocks noChangeAspect="1"/>
          </p:cNvGraphicFramePr>
          <p:nvPr>
            <p:extLst>
              <p:ext uri="{D42A27DB-BD31-4B8C-83A1-F6EECF244321}">
                <p14:modId xmlns:p14="http://schemas.microsoft.com/office/powerpoint/2010/main" val="4249878210"/>
              </p:ext>
            </p:extLst>
          </p:nvPr>
        </p:nvGraphicFramePr>
        <p:xfrm>
          <a:off x="1619919" y="1697800"/>
          <a:ext cx="8924925" cy="3933825"/>
        </p:xfrm>
        <a:graphic>
          <a:graphicData uri="http://schemas.openxmlformats.org/presentationml/2006/ole">
            <mc:AlternateContent xmlns:mc="http://schemas.openxmlformats.org/markup-compatibility/2006">
              <mc:Choice xmlns:v="urn:schemas-microsoft-com:vml" Requires="v">
                <p:oleObj spid="_x0000_s24671" name="Worksheet" r:id="rId7" imgW="8924922" imgH="3933900" progId="Excel.Sheet.12">
                  <p:embed/>
                </p:oleObj>
              </mc:Choice>
              <mc:Fallback>
                <p:oleObj name="Worksheet" r:id="rId7" imgW="8924922" imgH="3933900" progId="Excel.Sheet.1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919" y="1697800"/>
                        <a:ext cx="8924925" cy="393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808855809"/>
              </p:ext>
            </p:extLst>
          </p:nvPr>
        </p:nvGraphicFramePr>
        <p:xfrm>
          <a:off x="1641185" y="1697800"/>
          <a:ext cx="8903659" cy="3940175"/>
        </p:xfrm>
        <a:graphic>
          <a:graphicData uri="http://schemas.openxmlformats.org/presentationml/2006/ole">
            <mc:AlternateContent xmlns:mc="http://schemas.openxmlformats.org/markup-compatibility/2006">
              <mc:Choice xmlns:v="urn:schemas-microsoft-com:vml" Requires="v">
                <p:oleObj spid="_x0000_s24672" name="Worksheet" r:id="rId10" imgW="9197437" imgH="3939734" progId="Excel.Sheet.12">
                  <p:embed/>
                </p:oleObj>
              </mc:Choice>
              <mc:Fallback>
                <p:oleObj name="Worksheet" r:id="rId10" imgW="9197437" imgH="3939734" progId="Excel.Sheet.12">
                  <p:embed/>
                  <p:pic>
                    <p:nvPicPr>
                      <p:cNvPr id="0" name=""/>
                      <p:cNvPicPr/>
                      <p:nvPr/>
                    </p:nvPicPr>
                    <p:blipFill>
                      <a:blip r:embed="rId11"/>
                      <a:stretch>
                        <a:fillRect/>
                      </a:stretch>
                    </p:blipFill>
                    <p:spPr>
                      <a:xfrm>
                        <a:off x="1641185" y="1697800"/>
                        <a:ext cx="8903659" cy="3940175"/>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1885439948"/>
              </p:ext>
            </p:extLst>
          </p:nvPr>
        </p:nvGraphicFramePr>
        <p:xfrm>
          <a:off x="1630553" y="1696350"/>
          <a:ext cx="8914292" cy="3940175"/>
        </p:xfrm>
        <a:graphic>
          <a:graphicData uri="http://schemas.openxmlformats.org/presentationml/2006/ole">
            <mc:AlternateContent xmlns:mc="http://schemas.openxmlformats.org/markup-compatibility/2006">
              <mc:Choice xmlns:v="urn:schemas-microsoft-com:vml" Requires="v">
                <p:oleObj spid="_x0000_s24673" name="Worksheet" r:id="rId13" imgW="9197437" imgH="3939734" progId="Excel.Sheet.12">
                  <p:embed/>
                </p:oleObj>
              </mc:Choice>
              <mc:Fallback>
                <p:oleObj name="Worksheet" r:id="rId13" imgW="9197437" imgH="3939734" progId="Excel.Sheet.12">
                  <p:embed/>
                  <p:pic>
                    <p:nvPicPr>
                      <p:cNvPr id="0" name=""/>
                      <p:cNvPicPr/>
                      <p:nvPr/>
                    </p:nvPicPr>
                    <p:blipFill>
                      <a:blip r:embed="rId14"/>
                      <a:stretch>
                        <a:fillRect/>
                      </a:stretch>
                    </p:blipFill>
                    <p:spPr>
                      <a:xfrm>
                        <a:off x="1630553" y="1696350"/>
                        <a:ext cx="8914292" cy="3940175"/>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997857643"/>
              </p:ext>
            </p:extLst>
          </p:nvPr>
        </p:nvGraphicFramePr>
        <p:xfrm>
          <a:off x="1638516" y="1692342"/>
          <a:ext cx="8906328" cy="3940175"/>
        </p:xfrm>
        <a:graphic>
          <a:graphicData uri="http://schemas.openxmlformats.org/presentationml/2006/ole">
            <mc:AlternateContent xmlns:mc="http://schemas.openxmlformats.org/markup-compatibility/2006">
              <mc:Choice xmlns:v="urn:schemas-microsoft-com:vml" Requires="v">
                <p:oleObj spid="_x0000_s24674" name="Worksheet" r:id="rId16" imgW="9197437" imgH="3939734" progId="Excel.Sheet.12">
                  <p:embed/>
                </p:oleObj>
              </mc:Choice>
              <mc:Fallback>
                <p:oleObj name="Worksheet" r:id="rId16" imgW="9197437" imgH="3939734" progId="Excel.Sheet.12">
                  <p:embed/>
                  <p:pic>
                    <p:nvPicPr>
                      <p:cNvPr id="0" name=""/>
                      <p:cNvPicPr/>
                      <p:nvPr/>
                    </p:nvPicPr>
                    <p:blipFill>
                      <a:blip r:embed="rId17"/>
                      <a:stretch>
                        <a:fillRect/>
                      </a:stretch>
                    </p:blipFill>
                    <p:spPr>
                      <a:xfrm>
                        <a:off x="1638516" y="1692342"/>
                        <a:ext cx="8906328" cy="3940175"/>
                      </a:xfrm>
                      <a:prstGeom prst="rect">
                        <a:avLst/>
                      </a:prstGeom>
                    </p:spPr>
                  </p:pic>
                </p:oleObj>
              </mc:Fallback>
            </mc:AlternateContent>
          </a:graphicData>
        </a:graphic>
      </p:graphicFrame>
      <p:sp>
        <p:nvSpPr>
          <p:cNvPr id="10" name="Content Placeholder 2"/>
          <p:cNvSpPr>
            <a:spLocks noGrp="1"/>
          </p:cNvSpPr>
          <p:nvPr>
            <p:ph idx="1"/>
          </p:nvPr>
        </p:nvSpPr>
        <p:spPr>
          <a:xfrm>
            <a:off x="0" y="5648325"/>
            <a:ext cx="12191999" cy="1209674"/>
          </a:xfrm>
        </p:spPr>
        <p:txBody>
          <a:bodyPr anchor="t">
            <a:normAutofit/>
          </a:bodyPr>
          <a:lstStyle/>
          <a:p>
            <a:pPr marL="0" indent="0" algn="ctr">
              <a:buNone/>
            </a:pPr>
            <a:r>
              <a:rPr lang="en-US" dirty="0" smtClean="0">
                <a:effectLst/>
              </a:rPr>
              <a:t>Two sets of Adjacent Pairs</a:t>
            </a:r>
            <a:endParaRPr lang="en-US" dirty="0">
              <a:effectLst/>
            </a:endParaRPr>
          </a:p>
        </p:txBody>
      </p:sp>
      <p:sp>
        <p:nvSpPr>
          <p:cNvPr id="12" name="Title 1"/>
          <p:cNvSpPr>
            <a:spLocks noGrp="1"/>
          </p:cNvSpPr>
          <p:nvPr>
            <p:ph type="title"/>
          </p:nvPr>
        </p:nvSpPr>
        <p:spPr>
          <a:xfrm>
            <a:off x="0" y="36585"/>
            <a:ext cx="12191999" cy="1225666"/>
          </a:xfrm>
        </p:spPr>
        <p:txBody>
          <a:bodyPr anchor="t">
            <a:normAutofit fontScale="90000"/>
          </a:bodyPr>
          <a:lstStyle/>
          <a:p>
            <a:pPr algn="ctr"/>
            <a:r>
              <a:rPr lang="en-US" sz="5400" dirty="0" smtClean="0"/>
              <a:t>Example Set of Locations &amp;</a:t>
            </a:r>
            <a:br>
              <a:rPr lang="en-US" sz="5400" dirty="0" smtClean="0"/>
            </a:br>
            <a:r>
              <a:rPr lang="en-US" sz="5400" dirty="0" smtClean="0"/>
              <a:t>Spatially Defined Pairs</a:t>
            </a:r>
            <a:endParaRPr lang="en-US" sz="5400" dirty="0"/>
          </a:p>
        </p:txBody>
      </p:sp>
      <p:sp>
        <p:nvSpPr>
          <p:cNvPr id="15" name="Left-Up Arrow 14"/>
          <p:cNvSpPr/>
          <p:nvPr/>
        </p:nvSpPr>
        <p:spPr>
          <a:xfrm rot="13347633">
            <a:off x="8958800" y="3250071"/>
            <a:ext cx="1127577" cy="1020817"/>
          </a:xfrm>
          <a:prstGeom prst="leftUpArrow">
            <a:avLst>
              <a:gd name="adj1" fmla="val 11845"/>
              <a:gd name="adj2" fmla="val 12179"/>
              <a:gd name="adj3" fmla="val 14761"/>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Up Arrow 19"/>
          <p:cNvSpPr/>
          <p:nvPr/>
        </p:nvSpPr>
        <p:spPr>
          <a:xfrm rot="13432484">
            <a:off x="3078712" y="2234239"/>
            <a:ext cx="1052512" cy="1024880"/>
          </a:xfrm>
          <a:prstGeom prst="leftUpArrow">
            <a:avLst>
              <a:gd name="adj1" fmla="val 11845"/>
              <a:gd name="adj2" fmla="val 12179"/>
              <a:gd name="adj3" fmla="val 14761"/>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Up Arrow 10"/>
          <p:cNvSpPr/>
          <p:nvPr/>
        </p:nvSpPr>
        <p:spPr>
          <a:xfrm rot="13432484">
            <a:off x="3078711" y="2208712"/>
            <a:ext cx="1052512" cy="1024880"/>
          </a:xfrm>
          <a:prstGeom prst="leftUpArrow">
            <a:avLst>
              <a:gd name="adj1" fmla="val 11845"/>
              <a:gd name="adj2" fmla="val 12179"/>
              <a:gd name="adj3" fmla="val 14761"/>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26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931" y="1676400"/>
            <a:ext cx="892492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882" y="1677701"/>
            <a:ext cx="8947887" cy="397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Object 14"/>
          <p:cNvGraphicFramePr>
            <a:graphicFrameLocks noChangeAspect="1"/>
          </p:cNvGraphicFramePr>
          <p:nvPr>
            <p:extLst>
              <p:ext uri="{D42A27DB-BD31-4B8C-83A1-F6EECF244321}">
                <p14:modId xmlns:p14="http://schemas.microsoft.com/office/powerpoint/2010/main" val="1903695601"/>
              </p:ext>
            </p:extLst>
          </p:nvPr>
        </p:nvGraphicFramePr>
        <p:xfrm>
          <a:off x="1619919" y="1697800"/>
          <a:ext cx="8924925" cy="3933825"/>
        </p:xfrm>
        <a:graphic>
          <a:graphicData uri="http://schemas.openxmlformats.org/presentationml/2006/ole">
            <mc:AlternateContent xmlns:mc="http://schemas.openxmlformats.org/markup-compatibility/2006">
              <mc:Choice xmlns:v="urn:schemas-microsoft-com:vml" Requires="v">
                <p:oleObj spid="_x0000_s28785" name="Worksheet" r:id="rId7" imgW="8924922" imgH="3933900" progId="Excel.Sheet.12">
                  <p:embed/>
                </p:oleObj>
              </mc:Choice>
              <mc:Fallback>
                <p:oleObj name="Worksheet" r:id="rId7" imgW="8924922" imgH="3933900" progId="Excel.Sheet.1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919" y="1697800"/>
                        <a:ext cx="8924925" cy="393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942786850"/>
              </p:ext>
            </p:extLst>
          </p:nvPr>
        </p:nvGraphicFramePr>
        <p:xfrm>
          <a:off x="1641185" y="1697800"/>
          <a:ext cx="8903659" cy="3940175"/>
        </p:xfrm>
        <a:graphic>
          <a:graphicData uri="http://schemas.openxmlformats.org/presentationml/2006/ole">
            <mc:AlternateContent xmlns:mc="http://schemas.openxmlformats.org/markup-compatibility/2006">
              <mc:Choice xmlns:v="urn:schemas-microsoft-com:vml" Requires="v">
                <p:oleObj spid="_x0000_s28786" name="Worksheet" r:id="rId10" imgW="9197437" imgH="3939734" progId="Excel.Sheet.12">
                  <p:embed/>
                </p:oleObj>
              </mc:Choice>
              <mc:Fallback>
                <p:oleObj name="Worksheet" r:id="rId10" imgW="9197437" imgH="3939734" progId="Excel.Sheet.12">
                  <p:embed/>
                  <p:pic>
                    <p:nvPicPr>
                      <p:cNvPr id="0" name=""/>
                      <p:cNvPicPr/>
                      <p:nvPr/>
                    </p:nvPicPr>
                    <p:blipFill>
                      <a:blip r:embed="rId11"/>
                      <a:stretch>
                        <a:fillRect/>
                      </a:stretch>
                    </p:blipFill>
                    <p:spPr>
                      <a:xfrm>
                        <a:off x="1641185" y="1697800"/>
                        <a:ext cx="8903659" cy="39401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932377744"/>
              </p:ext>
            </p:extLst>
          </p:nvPr>
        </p:nvGraphicFramePr>
        <p:xfrm>
          <a:off x="1630553" y="1696350"/>
          <a:ext cx="8914292" cy="3940175"/>
        </p:xfrm>
        <a:graphic>
          <a:graphicData uri="http://schemas.openxmlformats.org/presentationml/2006/ole">
            <mc:AlternateContent xmlns:mc="http://schemas.openxmlformats.org/markup-compatibility/2006">
              <mc:Choice xmlns:v="urn:schemas-microsoft-com:vml" Requires="v">
                <p:oleObj spid="_x0000_s28787" name="Worksheet" r:id="rId13" imgW="9197437" imgH="3939734" progId="Excel.Sheet.12">
                  <p:embed/>
                </p:oleObj>
              </mc:Choice>
              <mc:Fallback>
                <p:oleObj name="Worksheet" r:id="rId13" imgW="9197437" imgH="3939734" progId="Excel.Sheet.12">
                  <p:embed/>
                  <p:pic>
                    <p:nvPicPr>
                      <p:cNvPr id="0" name=""/>
                      <p:cNvPicPr/>
                      <p:nvPr/>
                    </p:nvPicPr>
                    <p:blipFill>
                      <a:blip r:embed="rId14"/>
                      <a:stretch>
                        <a:fillRect/>
                      </a:stretch>
                    </p:blipFill>
                    <p:spPr>
                      <a:xfrm>
                        <a:off x="1630553" y="1696350"/>
                        <a:ext cx="8914292" cy="3940175"/>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401570377"/>
              </p:ext>
            </p:extLst>
          </p:nvPr>
        </p:nvGraphicFramePr>
        <p:xfrm>
          <a:off x="1638516" y="1692342"/>
          <a:ext cx="8906328" cy="3940175"/>
        </p:xfrm>
        <a:graphic>
          <a:graphicData uri="http://schemas.openxmlformats.org/presentationml/2006/ole">
            <mc:AlternateContent xmlns:mc="http://schemas.openxmlformats.org/markup-compatibility/2006">
              <mc:Choice xmlns:v="urn:schemas-microsoft-com:vml" Requires="v">
                <p:oleObj spid="_x0000_s28788" name="Worksheet" r:id="rId16" imgW="9197437" imgH="3939734" progId="Excel.Sheet.12">
                  <p:embed/>
                </p:oleObj>
              </mc:Choice>
              <mc:Fallback>
                <p:oleObj name="Worksheet" r:id="rId16" imgW="9197437" imgH="3939734" progId="Excel.Sheet.12">
                  <p:embed/>
                  <p:pic>
                    <p:nvPicPr>
                      <p:cNvPr id="0" name=""/>
                      <p:cNvPicPr/>
                      <p:nvPr/>
                    </p:nvPicPr>
                    <p:blipFill>
                      <a:blip r:embed="rId17"/>
                      <a:stretch>
                        <a:fillRect/>
                      </a:stretch>
                    </p:blipFill>
                    <p:spPr>
                      <a:xfrm>
                        <a:off x="1638516" y="1692342"/>
                        <a:ext cx="8906328" cy="3940175"/>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548553249"/>
              </p:ext>
            </p:extLst>
          </p:nvPr>
        </p:nvGraphicFramePr>
        <p:xfrm>
          <a:off x="1636298" y="1691316"/>
          <a:ext cx="8897913" cy="3940175"/>
        </p:xfrm>
        <a:graphic>
          <a:graphicData uri="http://schemas.openxmlformats.org/presentationml/2006/ole">
            <mc:AlternateContent xmlns:mc="http://schemas.openxmlformats.org/markup-compatibility/2006">
              <mc:Choice xmlns:v="urn:schemas-microsoft-com:vml" Requires="v">
                <p:oleObj spid="_x0000_s28789" name="Worksheet" r:id="rId19" imgW="9197437" imgH="3939734" progId="Excel.Sheet.12">
                  <p:embed/>
                </p:oleObj>
              </mc:Choice>
              <mc:Fallback>
                <p:oleObj name="Worksheet" r:id="rId19" imgW="9197437" imgH="3939734" progId="Excel.Sheet.12">
                  <p:embed/>
                  <p:pic>
                    <p:nvPicPr>
                      <p:cNvPr id="0" name=""/>
                      <p:cNvPicPr/>
                      <p:nvPr/>
                    </p:nvPicPr>
                    <p:blipFill>
                      <a:blip r:embed="rId20"/>
                      <a:stretch>
                        <a:fillRect/>
                      </a:stretch>
                    </p:blipFill>
                    <p:spPr>
                      <a:xfrm>
                        <a:off x="1636298" y="1691316"/>
                        <a:ext cx="8897913" cy="3940175"/>
                      </a:xfrm>
                      <a:prstGeom prst="rect">
                        <a:avLst/>
                      </a:prstGeom>
                    </p:spPr>
                  </p:pic>
                </p:oleObj>
              </mc:Fallback>
            </mc:AlternateContent>
          </a:graphicData>
        </a:graphic>
      </p:graphicFrame>
      <p:sp>
        <p:nvSpPr>
          <p:cNvPr id="10" name="Content Placeholder 2"/>
          <p:cNvSpPr>
            <a:spLocks noGrp="1"/>
          </p:cNvSpPr>
          <p:nvPr>
            <p:ph idx="1"/>
          </p:nvPr>
        </p:nvSpPr>
        <p:spPr>
          <a:xfrm>
            <a:off x="0" y="5648325"/>
            <a:ext cx="12191999" cy="1209674"/>
          </a:xfrm>
        </p:spPr>
        <p:txBody>
          <a:bodyPr anchor="t">
            <a:normAutofit/>
          </a:bodyPr>
          <a:lstStyle/>
          <a:p>
            <a:pPr marL="0" indent="0" algn="ctr">
              <a:buNone/>
            </a:pPr>
            <a:r>
              <a:rPr lang="en-US" dirty="0" smtClean="0">
                <a:effectLst/>
              </a:rPr>
              <a:t>Two sets of Far Away Pairs</a:t>
            </a:r>
            <a:endParaRPr lang="en-US" dirty="0">
              <a:effectLst/>
            </a:endParaRPr>
          </a:p>
        </p:txBody>
      </p:sp>
      <p:sp>
        <p:nvSpPr>
          <p:cNvPr id="12" name="Title 1"/>
          <p:cNvSpPr>
            <a:spLocks noGrp="1"/>
          </p:cNvSpPr>
          <p:nvPr>
            <p:ph type="title"/>
          </p:nvPr>
        </p:nvSpPr>
        <p:spPr>
          <a:xfrm>
            <a:off x="0" y="36585"/>
            <a:ext cx="12191999" cy="1225666"/>
          </a:xfrm>
        </p:spPr>
        <p:txBody>
          <a:bodyPr anchor="t">
            <a:normAutofit fontScale="90000"/>
          </a:bodyPr>
          <a:lstStyle/>
          <a:p>
            <a:pPr algn="ctr"/>
            <a:r>
              <a:rPr lang="en-US" sz="5400" dirty="0" smtClean="0"/>
              <a:t>Example Set of Locations &amp;</a:t>
            </a:r>
            <a:br>
              <a:rPr lang="en-US" sz="5400" dirty="0" smtClean="0"/>
            </a:br>
            <a:r>
              <a:rPr lang="en-US" sz="5400" dirty="0" smtClean="0"/>
              <a:t>Spatially Defined Pairs</a:t>
            </a:r>
            <a:endParaRPr lang="en-US" sz="5400" dirty="0"/>
          </a:p>
        </p:txBody>
      </p:sp>
      <p:sp>
        <p:nvSpPr>
          <p:cNvPr id="21" name="Arc 20"/>
          <p:cNvSpPr/>
          <p:nvPr/>
        </p:nvSpPr>
        <p:spPr>
          <a:xfrm rot="10800000" flipV="1">
            <a:off x="3143840" y="4057650"/>
            <a:ext cx="6857412" cy="1481048"/>
          </a:xfrm>
          <a:prstGeom prst="arc">
            <a:avLst>
              <a:gd name="adj1" fmla="val 10764324"/>
              <a:gd name="adj2" fmla="val 0"/>
            </a:avLst>
          </a:prstGeom>
          <a:noFill/>
          <a:ln w="952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rot="10800000">
            <a:off x="2126170" y="1914804"/>
            <a:ext cx="6951157" cy="1171905"/>
          </a:xfrm>
          <a:prstGeom prst="arc">
            <a:avLst>
              <a:gd name="adj1" fmla="val 10764324"/>
              <a:gd name="adj2" fmla="val 0"/>
            </a:avLst>
          </a:prstGeom>
          <a:ln w="952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152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0" y="36585"/>
            <a:ext cx="12191999" cy="1225666"/>
          </a:xfrm>
        </p:spPr>
        <p:txBody>
          <a:bodyPr anchor="t">
            <a:normAutofit fontScale="90000"/>
          </a:bodyPr>
          <a:lstStyle/>
          <a:p>
            <a:pPr algn="ctr"/>
            <a:r>
              <a:rPr lang="en-US" sz="5400" dirty="0" smtClean="0"/>
              <a:t>Example Set of Locations &amp;</a:t>
            </a:r>
            <a:br>
              <a:rPr lang="en-US" sz="5400" dirty="0" smtClean="0"/>
            </a:br>
            <a:r>
              <a:rPr lang="en-US" sz="5400" dirty="0" smtClean="0"/>
              <a:t>Spatially Defined Pairs</a:t>
            </a:r>
            <a:endParaRPr lang="en-US" sz="54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931" y="1676400"/>
            <a:ext cx="892492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882" y="1677701"/>
            <a:ext cx="8947887" cy="397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Object 9"/>
          <p:cNvGraphicFramePr>
            <a:graphicFrameLocks noChangeAspect="1"/>
          </p:cNvGraphicFramePr>
          <p:nvPr>
            <p:extLst>
              <p:ext uri="{D42A27DB-BD31-4B8C-83A1-F6EECF244321}">
                <p14:modId xmlns:p14="http://schemas.microsoft.com/office/powerpoint/2010/main" val="2003790188"/>
              </p:ext>
            </p:extLst>
          </p:nvPr>
        </p:nvGraphicFramePr>
        <p:xfrm>
          <a:off x="1619919" y="1697800"/>
          <a:ext cx="8924925" cy="3933825"/>
        </p:xfrm>
        <a:graphic>
          <a:graphicData uri="http://schemas.openxmlformats.org/presentationml/2006/ole">
            <mc:AlternateContent xmlns:mc="http://schemas.openxmlformats.org/markup-compatibility/2006">
              <mc:Choice xmlns:v="urn:schemas-microsoft-com:vml" Requires="v">
                <p:oleObj spid="_x0000_s25717" name="Worksheet" r:id="rId7" imgW="8924922" imgH="3933900" progId="Excel.Sheet.12">
                  <p:embed/>
                </p:oleObj>
              </mc:Choice>
              <mc:Fallback>
                <p:oleObj name="Worksheet" r:id="rId7" imgW="8924922" imgH="3933900" progId="Excel.Sheet.1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919" y="1697800"/>
                        <a:ext cx="8924925" cy="393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106367647"/>
              </p:ext>
            </p:extLst>
          </p:nvPr>
        </p:nvGraphicFramePr>
        <p:xfrm>
          <a:off x="1641185" y="1697800"/>
          <a:ext cx="8903659" cy="3940175"/>
        </p:xfrm>
        <a:graphic>
          <a:graphicData uri="http://schemas.openxmlformats.org/presentationml/2006/ole">
            <mc:AlternateContent xmlns:mc="http://schemas.openxmlformats.org/markup-compatibility/2006">
              <mc:Choice xmlns:v="urn:schemas-microsoft-com:vml" Requires="v">
                <p:oleObj spid="_x0000_s25718" name="Worksheet" r:id="rId10" imgW="9197437" imgH="3939734" progId="Excel.Sheet.12">
                  <p:embed/>
                </p:oleObj>
              </mc:Choice>
              <mc:Fallback>
                <p:oleObj name="Worksheet" r:id="rId10" imgW="9197437" imgH="3939734" progId="Excel.Sheet.12">
                  <p:embed/>
                  <p:pic>
                    <p:nvPicPr>
                      <p:cNvPr id="0" name=""/>
                      <p:cNvPicPr/>
                      <p:nvPr/>
                    </p:nvPicPr>
                    <p:blipFill>
                      <a:blip r:embed="rId11"/>
                      <a:stretch>
                        <a:fillRect/>
                      </a:stretch>
                    </p:blipFill>
                    <p:spPr>
                      <a:xfrm>
                        <a:off x="1641185" y="1697800"/>
                        <a:ext cx="8903659" cy="3940175"/>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680123569"/>
              </p:ext>
            </p:extLst>
          </p:nvPr>
        </p:nvGraphicFramePr>
        <p:xfrm>
          <a:off x="1630553" y="1696350"/>
          <a:ext cx="8914292" cy="3940175"/>
        </p:xfrm>
        <a:graphic>
          <a:graphicData uri="http://schemas.openxmlformats.org/presentationml/2006/ole">
            <mc:AlternateContent xmlns:mc="http://schemas.openxmlformats.org/markup-compatibility/2006">
              <mc:Choice xmlns:v="urn:schemas-microsoft-com:vml" Requires="v">
                <p:oleObj spid="_x0000_s25719" name="Worksheet" r:id="rId13" imgW="9197437" imgH="3939734" progId="Excel.Sheet.12">
                  <p:embed/>
                </p:oleObj>
              </mc:Choice>
              <mc:Fallback>
                <p:oleObj name="Worksheet" r:id="rId13" imgW="9197437" imgH="3939734" progId="Excel.Sheet.12">
                  <p:embed/>
                  <p:pic>
                    <p:nvPicPr>
                      <p:cNvPr id="0" name=""/>
                      <p:cNvPicPr/>
                      <p:nvPr/>
                    </p:nvPicPr>
                    <p:blipFill>
                      <a:blip r:embed="rId14"/>
                      <a:stretch>
                        <a:fillRect/>
                      </a:stretch>
                    </p:blipFill>
                    <p:spPr>
                      <a:xfrm>
                        <a:off x="1630553" y="1696350"/>
                        <a:ext cx="8914292" cy="394017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571740535"/>
              </p:ext>
            </p:extLst>
          </p:nvPr>
        </p:nvGraphicFramePr>
        <p:xfrm>
          <a:off x="1638516" y="1692342"/>
          <a:ext cx="8906328" cy="3940175"/>
        </p:xfrm>
        <a:graphic>
          <a:graphicData uri="http://schemas.openxmlformats.org/presentationml/2006/ole">
            <mc:AlternateContent xmlns:mc="http://schemas.openxmlformats.org/markup-compatibility/2006">
              <mc:Choice xmlns:v="urn:schemas-microsoft-com:vml" Requires="v">
                <p:oleObj spid="_x0000_s25720" name="Worksheet" r:id="rId16" imgW="9197437" imgH="3939734" progId="Excel.Sheet.12">
                  <p:embed/>
                </p:oleObj>
              </mc:Choice>
              <mc:Fallback>
                <p:oleObj name="Worksheet" r:id="rId16" imgW="9197437" imgH="3939734" progId="Excel.Sheet.12">
                  <p:embed/>
                  <p:pic>
                    <p:nvPicPr>
                      <p:cNvPr id="0" name=""/>
                      <p:cNvPicPr/>
                      <p:nvPr/>
                    </p:nvPicPr>
                    <p:blipFill>
                      <a:blip r:embed="rId17"/>
                      <a:stretch>
                        <a:fillRect/>
                      </a:stretch>
                    </p:blipFill>
                    <p:spPr>
                      <a:xfrm>
                        <a:off x="1638516" y="1692342"/>
                        <a:ext cx="8906328" cy="3940175"/>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246508217"/>
              </p:ext>
            </p:extLst>
          </p:nvPr>
        </p:nvGraphicFramePr>
        <p:xfrm>
          <a:off x="1636298" y="1691316"/>
          <a:ext cx="8897913" cy="3940175"/>
        </p:xfrm>
        <a:graphic>
          <a:graphicData uri="http://schemas.openxmlformats.org/presentationml/2006/ole">
            <mc:AlternateContent xmlns:mc="http://schemas.openxmlformats.org/markup-compatibility/2006">
              <mc:Choice xmlns:v="urn:schemas-microsoft-com:vml" Requires="v">
                <p:oleObj spid="_x0000_s25721" name="Worksheet" r:id="rId19" imgW="9197437" imgH="3939734" progId="Excel.Sheet.12">
                  <p:embed/>
                </p:oleObj>
              </mc:Choice>
              <mc:Fallback>
                <p:oleObj name="Worksheet" r:id="rId19" imgW="9197437" imgH="3939734" progId="Excel.Sheet.12">
                  <p:embed/>
                  <p:pic>
                    <p:nvPicPr>
                      <p:cNvPr id="0" name=""/>
                      <p:cNvPicPr/>
                      <p:nvPr/>
                    </p:nvPicPr>
                    <p:blipFill>
                      <a:blip r:embed="rId20"/>
                      <a:stretch>
                        <a:fillRect/>
                      </a:stretch>
                    </p:blipFill>
                    <p:spPr>
                      <a:xfrm>
                        <a:off x="1636298" y="1691316"/>
                        <a:ext cx="8897913" cy="3940175"/>
                      </a:xfrm>
                      <a:prstGeom prst="rect">
                        <a:avLst/>
                      </a:prstGeom>
                    </p:spPr>
                  </p:pic>
                </p:oleObj>
              </mc:Fallback>
            </mc:AlternateContent>
          </a:graphicData>
        </a:graphic>
      </p:graphicFrame>
    </p:spTree>
    <p:extLst>
      <p:ext uri="{BB962C8B-B14F-4D97-AF65-F5344CB8AC3E}">
        <p14:creationId xmlns:p14="http://schemas.microsoft.com/office/powerpoint/2010/main" val="1224838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0" y="5563900"/>
            <a:ext cx="12191999" cy="1294099"/>
          </a:xfrm>
        </p:spPr>
        <p:txBody>
          <a:bodyPr anchor="t">
            <a:normAutofit/>
          </a:bodyPr>
          <a:lstStyle/>
          <a:p>
            <a:pPr marL="0" indent="0" algn="ctr">
              <a:buNone/>
            </a:pPr>
            <a:r>
              <a:rPr lang="en-US" dirty="0" smtClean="0">
                <a:effectLst/>
              </a:rPr>
              <a:t>Can also use same configuration in Temporal Blocks, just selecting different pairs (based on distance in order instead)</a:t>
            </a:r>
            <a:endParaRPr lang="en-US" dirty="0">
              <a:effectLst/>
            </a:endParaRP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62113"/>
            <a:ext cx="894397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5" name="Object 14"/>
          <p:cNvGraphicFramePr>
            <a:graphicFrameLocks noChangeAspect="1"/>
          </p:cNvGraphicFramePr>
          <p:nvPr>
            <p:extLst>
              <p:ext uri="{D42A27DB-BD31-4B8C-83A1-F6EECF244321}">
                <p14:modId xmlns:p14="http://schemas.microsoft.com/office/powerpoint/2010/main" val="2947271232"/>
              </p:ext>
            </p:extLst>
          </p:nvPr>
        </p:nvGraphicFramePr>
        <p:xfrm>
          <a:off x="1633538" y="1681163"/>
          <a:ext cx="8943976" cy="3933825"/>
        </p:xfrm>
        <a:graphic>
          <a:graphicData uri="http://schemas.openxmlformats.org/presentationml/2006/ole">
            <mc:AlternateContent xmlns:mc="http://schemas.openxmlformats.org/markup-compatibility/2006">
              <mc:Choice xmlns:v="urn:schemas-microsoft-com:vml" Requires="v">
                <p:oleObj spid="_x0000_s41999" name="Worksheet" r:id="rId5" imgW="9439255" imgH="3933900" progId="Excel.Sheet.12">
                  <p:embed/>
                </p:oleObj>
              </mc:Choice>
              <mc:Fallback>
                <p:oleObj name="Worksheet" r:id="rId5" imgW="9439255" imgH="3933900" progId="Excel.Sheet.12">
                  <p:embed/>
                  <p:pic>
                    <p:nvPicPr>
                      <p:cNvPr id="0" name=""/>
                      <p:cNvPicPr/>
                      <p:nvPr/>
                    </p:nvPicPr>
                    <p:blipFill>
                      <a:blip r:embed="rId6"/>
                      <a:stretch>
                        <a:fillRect/>
                      </a:stretch>
                    </p:blipFill>
                    <p:spPr>
                      <a:xfrm>
                        <a:off x="1633538" y="1681163"/>
                        <a:ext cx="8943976" cy="3933825"/>
                      </a:xfrm>
                      <a:prstGeom prst="rect">
                        <a:avLst/>
                      </a:prstGeom>
                    </p:spPr>
                  </p:pic>
                </p:oleObj>
              </mc:Fallback>
            </mc:AlternateContent>
          </a:graphicData>
        </a:graphic>
      </p:graphicFrame>
      <p:sp>
        <p:nvSpPr>
          <p:cNvPr id="7" name="Title 1"/>
          <p:cNvSpPr>
            <a:spLocks noGrp="1"/>
          </p:cNvSpPr>
          <p:nvPr>
            <p:ph type="title"/>
          </p:nvPr>
        </p:nvSpPr>
        <p:spPr>
          <a:xfrm>
            <a:off x="0" y="36585"/>
            <a:ext cx="12191999" cy="1225666"/>
          </a:xfrm>
        </p:spPr>
        <p:txBody>
          <a:bodyPr anchor="t">
            <a:normAutofit fontScale="90000"/>
          </a:bodyPr>
          <a:lstStyle/>
          <a:p>
            <a:pPr algn="ctr"/>
            <a:r>
              <a:rPr lang="en-US" sz="5400" dirty="0" smtClean="0"/>
              <a:t>Example Set of Locations &amp;</a:t>
            </a:r>
            <a:br>
              <a:rPr lang="en-US" sz="5400" dirty="0" smtClean="0"/>
            </a:br>
            <a:r>
              <a:rPr lang="en-US" sz="5400" dirty="0" smtClean="0"/>
              <a:t>Temporally Defined Pairs</a:t>
            </a:r>
            <a:endParaRPr lang="en-US" sz="5400" dirty="0"/>
          </a:p>
        </p:txBody>
      </p:sp>
    </p:spTree>
    <p:extLst>
      <p:ext uri="{BB962C8B-B14F-4D97-AF65-F5344CB8AC3E}">
        <p14:creationId xmlns:p14="http://schemas.microsoft.com/office/powerpoint/2010/main" val="3653400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62113"/>
            <a:ext cx="894397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Object 11"/>
          <p:cNvGraphicFramePr>
            <a:graphicFrameLocks noChangeAspect="1"/>
          </p:cNvGraphicFramePr>
          <p:nvPr>
            <p:extLst>
              <p:ext uri="{D42A27DB-BD31-4B8C-83A1-F6EECF244321}">
                <p14:modId xmlns:p14="http://schemas.microsoft.com/office/powerpoint/2010/main" val="2981605624"/>
              </p:ext>
            </p:extLst>
          </p:nvPr>
        </p:nvGraphicFramePr>
        <p:xfrm>
          <a:off x="1633538" y="1691796"/>
          <a:ext cx="8943976" cy="3933825"/>
        </p:xfrm>
        <a:graphic>
          <a:graphicData uri="http://schemas.openxmlformats.org/presentationml/2006/ole">
            <mc:AlternateContent xmlns:mc="http://schemas.openxmlformats.org/markup-compatibility/2006">
              <mc:Choice xmlns:v="urn:schemas-microsoft-com:vml" Requires="v">
                <p:oleObj spid="_x0000_s43023" name="Worksheet" r:id="rId5" imgW="9439255" imgH="3933900" progId="Excel.Sheet.12">
                  <p:embed/>
                </p:oleObj>
              </mc:Choice>
              <mc:Fallback>
                <p:oleObj name="Worksheet" r:id="rId5" imgW="9439255" imgH="3933900" progId="Excel.Sheet.12">
                  <p:embed/>
                  <p:pic>
                    <p:nvPicPr>
                      <p:cNvPr id="0" name=""/>
                      <p:cNvPicPr/>
                      <p:nvPr/>
                    </p:nvPicPr>
                    <p:blipFill>
                      <a:blip r:embed="rId6"/>
                      <a:stretch>
                        <a:fillRect/>
                      </a:stretch>
                    </p:blipFill>
                    <p:spPr>
                      <a:xfrm>
                        <a:off x="1633538" y="1691796"/>
                        <a:ext cx="8943976" cy="3933825"/>
                      </a:xfrm>
                      <a:prstGeom prst="rect">
                        <a:avLst/>
                      </a:prstGeom>
                    </p:spPr>
                  </p:pic>
                </p:oleObj>
              </mc:Fallback>
            </mc:AlternateContent>
          </a:graphicData>
        </a:graphic>
      </p:graphicFrame>
      <p:sp>
        <p:nvSpPr>
          <p:cNvPr id="10" name="Content Placeholder 2"/>
          <p:cNvSpPr>
            <a:spLocks noGrp="1"/>
          </p:cNvSpPr>
          <p:nvPr>
            <p:ph idx="1"/>
          </p:nvPr>
        </p:nvSpPr>
        <p:spPr>
          <a:xfrm>
            <a:off x="0" y="5563900"/>
            <a:ext cx="12191999" cy="1294099"/>
          </a:xfrm>
        </p:spPr>
        <p:txBody>
          <a:bodyPr anchor="t">
            <a:normAutofit/>
          </a:bodyPr>
          <a:lstStyle/>
          <a:p>
            <a:pPr marL="0" indent="0" algn="ctr">
              <a:buNone/>
            </a:pPr>
            <a:r>
              <a:rPr lang="en-US" dirty="0"/>
              <a:t>Two sets of 3-away Within Context Pairs</a:t>
            </a:r>
          </a:p>
        </p:txBody>
      </p:sp>
      <p:cxnSp>
        <p:nvCxnSpPr>
          <p:cNvPr id="19" name="Straight Arrow Connector 18"/>
          <p:cNvCxnSpPr/>
          <p:nvPr/>
        </p:nvCxnSpPr>
        <p:spPr>
          <a:xfrm>
            <a:off x="3114675" y="3409950"/>
            <a:ext cx="0" cy="1495425"/>
          </a:xfrm>
          <a:prstGeom prst="straightConnector1">
            <a:avLst/>
          </a:prstGeom>
          <a:ln w="635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163051" y="2381250"/>
            <a:ext cx="752474" cy="695325"/>
          </a:xfrm>
          <a:prstGeom prst="straightConnector1">
            <a:avLst/>
          </a:prstGeom>
          <a:ln w="635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0" y="36585"/>
            <a:ext cx="12191999" cy="1225666"/>
          </a:xfrm>
        </p:spPr>
        <p:txBody>
          <a:bodyPr anchor="t">
            <a:normAutofit fontScale="90000"/>
          </a:bodyPr>
          <a:lstStyle/>
          <a:p>
            <a:pPr algn="ctr"/>
            <a:r>
              <a:rPr lang="en-US" sz="5400" dirty="0" smtClean="0"/>
              <a:t>Example Set of Locations &amp;</a:t>
            </a:r>
            <a:br>
              <a:rPr lang="en-US" sz="5400" dirty="0" smtClean="0"/>
            </a:br>
            <a:r>
              <a:rPr lang="en-US" sz="5400" dirty="0" smtClean="0"/>
              <a:t>Temporally Defined Pairs</a:t>
            </a:r>
            <a:endParaRPr lang="en-US" sz="5400" dirty="0"/>
          </a:p>
        </p:txBody>
      </p:sp>
    </p:spTree>
    <p:extLst>
      <p:ext uri="{BB962C8B-B14F-4D97-AF65-F5344CB8AC3E}">
        <p14:creationId xmlns:p14="http://schemas.microsoft.com/office/powerpoint/2010/main" val="2601277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62113"/>
            <a:ext cx="894397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Object 10"/>
          <p:cNvGraphicFramePr>
            <a:graphicFrameLocks noChangeAspect="1"/>
          </p:cNvGraphicFramePr>
          <p:nvPr>
            <p:extLst>
              <p:ext uri="{D42A27DB-BD31-4B8C-83A1-F6EECF244321}">
                <p14:modId xmlns:p14="http://schemas.microsoft.com/office/powerpoint/2010/main" val="3065639868"/>
              </p:ext>
            </p:extLst>
          </p:nvPr>
        </p:nvGraphicFramePr>
        <p:xfrm>
          <a:off x="1633538" y="1681163"/>
          <a:ext cx="8943976" cy="3933825"/>
        </p:xfrm>
        <a:graphic>
          <a:graphicData uri="http://schemas.openxmlformats.org/presentationml/2006/ole">
            <mc:AlternateContent xmlns:mc="http://schemas.openxmlformats.org/markup-compatibility/2006">
              <mc:Choice xmlns:v="urn:schemas-microsoft-com:vml" Requires="v">
                <p:oleObj spid="_x0000_s44046" name="Worksheet" r:id="rId5" imgW="9439255" imgH="3933900" progId="Excel.Sheet.12">
                  <p:embed/>
                </p:oleObj>
              </mc:Choice>
              <mc:Fallback>
                <p:oleObj name="Worksheet" r:id="rId5" imgW="9439255" imgH="3933900" progId="Excel.Sheet.12">
                  <p:embed/>
                  <p:pic>
                    <p:nvPicPr>
                      <p:cNvPr id="0" name=""/>
                      <p:cNvPicPr/>
                      <p:nvPr/>
                    </p:nvPicPr>
                    <p:blipFill>
                      <a:blip r:embed="rId6"/>
                      <a:stretch>
                        <a:fillRect/>
                      </a:stretch>
                    </p:blipFill>
                    <p:spPr>
                      <a:xfrm>
                        <a:off x="1633538" y="1681163"/>
                        <a:ext cx="8943976" cy="3933825"/>
                      </a:xfrm>
                      <a:prstGeom prst="rect">
                        <a:avLst/>
                      </a:prstGeom>
                    </p:spPr>
                  </p:pic>
                </p:oleObj>
              </mc:Fallback>
            </mc:AlternateContent>
          </a:graphicData>
        </a:graphic>
      </p:graphicFrame>
      <p:sp>
        <p:nvSpPr>
          <p:cNvPr id="10" name="Content Placeholder 2"/>
          <p:cNvSpPr>
            <a:spLocks noGrp="1"/>
          </p:cNvSpPr>
          <p:nvPr>
            <p:ph idx="1"/>
          </p:nvPr>
        </p:nvSpPr>
        <p:spPr>
          <a:xfrm>
            <a:off x="0" y="5563900"/>
            <a:ext cx="12191999" cy="1294099"/>
          </a:xfrm>
        </p:spPr>
        <p:txBody>
          <a:bodyPr anchor="t">
            <a:normAutofit/>
          </a:bodyPr>
          <a:lstStyle/>
          <a:p>
            <a:pPr marL="0" indent="0" algn="ctr">
              <a:buNone/>
            </a:pPr>
            <a:r>
              <a:rPr lang="en-US" dirty="0"/>
              <a:t>Two sets of 3-away </a:t>
            </a:r>
            <a:r>
              <a:rPr lang="en-US" dirty="0" smtClean="0"/>
              <a:t>Across Context </a:t>
            </a:r>
            <a:r>
              <a:rPr lang="en-US" dirty="0"/>
              <a:t>Pairs</a:t>
            </a:r>
          </a:p>
        </p:txBody>
      </p:sp>
      <p:cxnSp>
        <p:nvCxnSpPr>
          <p:cNvPr id="19" name="Straight Arrow Connector 18"/>
          <p:cNvCxnSpPr/>
          <p:nvPr/>
        </p:nvCxnSpPr>
        <p:spPr>
          <a:xfrm>
            <a:off x="5267325" y="2324100"/>
            <a:ext cx="3743325" cy="1562100"/>
          </a:xfrm>
          <a:prstGeom prst="straightConnector1">
            <a:avLst/>
          </a:prstGeom>
          <a:ln w="635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257675" y="3362325"/>
            <a:ext cx="5638800" cy="1095375"/>
          </a:xfrm>
          <a:prstGeom prst="straightConnector1">
            <a:avLst/>
          </a:prstGeom>
          <a:ln w="635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0" y="36585"/>
            <a:ext cx="12191999" cy="1225666"/>
          </a:xfrm>
        </p:spPr>
        <p:txBody>
          <a:bodyPr anchor="t">
            <a:normAutofit fontScale="90000"/>
          </a:bodyPr>
          <a:lstStyle/>
          <a:p>
            <a:pPr algn="ctr"/>
            <a:r>
              <a:rPr lang="en-US" sz="5400" dirty="0" smtClean="0"/>
              <a:t>Example Set of Locations &amp;</a:t>
            </a:r>
            <a:br>
              <a:rPr lang="en-US" sz="5400" dirty="0" smtClean="0"/>
            </a:br>
            <a:r>
              <a:rPr lang="en-US" sz="5400" dirty="0" smtClean="0"/>
              <a:t>Temporally Defined Pairs</a:t>
            </a:r>
            <a:endParaRPr lang="en-US" sz="5400" dirty="0"/>
          </a:p>
        </p:txBody>
      </p:sp>
    </p:spTree>
    <p:extLst>
      <p:ext uri="{BB962C8B-B14F-4D97-AF65-F5344CB8AC3E}">
        <p14:creationId xmlns:p14="http://schemas.microsoft.com/office/powerpoint/2010/main" val="10833687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62113"/>
            <a:ext cx="894397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Object 10"/>
          <p:cNvGraphicFramePr>
            <a:graphicFrameLocks noChangeAspect="1"/>
          </p:cNvGraphicFramePr>
          <p:nvPr>
            <p:extLst>
              <p:ext uri="{D42A27DB-BD31-4B8C-83A1-F6EECF244321}">
                <p14:modId xmlns:p14="http://schemas.microsoft.com/office/powerpoint/2010/main" val="537312126"/>
              </p:ext>
            </p:extLst>
          </p:nvPr>
        </p:nvGraphicFramePr>
        <p:xfrm>
          <a:off x="1633538" y="1681163"/>
          <a:ext cx="8943976" cy="3933825"/>
        </p:xfrm>
        <a:graphic>
          <a:graphicData uri="http://schemas.openxmlformats.org/presentationml/2006/ole">
            <mc:AlternateContent xmlns:mc="http://schemas.openxmlformats.org/markup-compatibility/2006">
              <mc:Choice xmlns:v="urn:schemas-microsoft-com:vml" Requires="v">
                <p:oleObj spid="_x0000_s45069" name="Worksheet" r:id="rId5" imgW="9439255" imgH="3933900" progId="Excel.Sheet.12">
                  <p:embed/>
                </p:oleObj>
              </mc:Choice>
              <mc:Fallback>
                <p:oleObj name="Worksheet" r:id="rId5" imgW="9439255" imgH="3933900" progId="Excel.Sheet.12">
                  <p:embed/>
                  <p:pic>
                    <p:nvPicPr>
                      <p:cNvPr id="0" name=""/>
                      <p:cNvPicPr/>
                      <p:nvPr/>
                    </p:nvPicPr>
                    <p:blipFill>
                      <a:blip r:embed="rId6"/>
                      <a:stretch>
                        <a:fillRect/>
                      </a:stretch>
                    </p:blipFill>
                    <p:spPr>
                      <a:xfrm>
                        <a:off x="1633538" y="1681163"/>
                        <a:ext cx="8943976" cy="3933825"/>
                      </a:xfrm>
                      <a:prstGeom prst="rect">
                        <a:avLst/>
                      </a:prstGeom>
                    </p:spPr>
                  </p:pic>
                </p:oleObj>
              </mc:Fallback>
            </mc:AlternateContent>
          </a:graphicData>
        </a:graphic>
      </p:graphicFrame>
      <p:sp>
        <p:nvSpPr>
          <p:cNvPr id="10" name="Content Placeholder 2"/>
          <p:cNvSpPr>
            <a:spLocks noGrp="1"/>
          </p:cNvSpPr>
          <p:nvPr>
            <p:ph idx="1"/>
          </p:nvPr>
        </p:nvSpPr>
        <p:spPr>
          <a:xfrm>
            <a:off x="0" y="5563900"/>
            <a:ext cx="12191999" cy="1294099"/>
          </a:xfrm>
        </p:spPr>
        <p:txBody>
          <a:bodyPr anchor="t">
            <a:normAutofit/>
          </a:bodyPr>
          <a:lstStyle/>
          <a:p>
            <a:pPr marL="0" indent="0" algn="ctr">
              <a:buNone/>
            </a:pPr>
            <a:r>
              <a:rPr lang="en-US" dirty="0"/>
              <a:t>Two </a:t>
            </a:r>
            <a:r>
              <a:rPr lang="en-US" dirty="0" smtClean="0"/>
              <a:t>Adjacent Pairs: </a:t>
            </a:r>
          </a:p>
          <a:p>
            <a:pPr marL="0" indent="0" algn="ctr">
              <a:buNone/>
            </a:pPr>
            <a:r>
              <a:rPr lang="en-US" dirty="0" smtClean="0"/>
              <a:t>One Within Context, One Across</a:t>
            </a:r>
            <a:endParaRPr lang="en-US" dirty="0"/>
          </a:p>
        </p:txBody>
      </p:sp>
      <p:cxnSp>
        <p:nvCxnSpPr>
          <p:cNvPr id="19" name="Straight Arrow Connector 18"/>
          <p:cNvCxnSpPr/>
          <p:nvPr/>
        </p:nvCxnSpPr>
        <p:spPr>
          <a:xfrm>
            <a:off x="7305675" y="3267075"/>
            <a:ext cx="2562225" cy="1685925"/>
          </a:xfrm>
          <a:prstGeom prst="straightConnector1">
            <a:avLst/>
          </a:prstGeom>
          <a:ln w="635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400300" y="2190750"/>
            <a:ext cx="5372100" cy="1"/>
          </a:xfrm>
          <a:prstGeom prst="straightConnector1">
            <a:avLst/>
          </a:prstGeom>
          <a:ln w="635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0" y="36585"/>
            <a:ext cx="12191999" cy="1225666"/>
          </a:xfrm>
        </p:spPr>
        <p:txBody>
          <a:bodyPr anchor="t">
            <a:normAutofit fontScale="90000"/>
          </a:bodyPr>
          <a:lstStyle/>
          <a:p>
            <a:pPr algn="ctr"/>
            <a:r>
              <a:rPr lang="en-US" sz="5400" dirty="0" smtClean="0"/>
              <a:t>Example Set of Locations &amp;</a:t>
            </a:r>
            <a:br>
              <a:rPr lang="en-US" sz="5400" dirty="0" smtClean="0"/>
            </a:br>
            <a:r>
              <a:rPr lang="en-US" sz="5400" dirty="0" smtClean="0"/>
              <a:t>Temporally Defined Pairs</a:t>
            </a:r>
            <a:endParaRPr lang="en-US" sz="5400" dirty="0"/>
          </a:p>
        </p:txBody>
      </p:sp>
    </p:spTree>
    <p:extLst>
      <p:ext uri="{BB962C8B-B14F-4D97-AF65-F5344CB8AC3E}">
        <p14:creationId xmlns:p14="http://schemas.microsoft.com/office/powerpoint/2010/main" val="30258039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62113"/>
            <a:ext cx="894397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Object 10"/>
          <p:cNvGraphicFramePr>
            <a:graphicFrameLocks noChangeAspect="1"/>
          </p:cNvGraphicFramePr>
          <p:nvPr>
            <p:extLst>
              <p:ext uri="{D42A27DB-BD31-4B8C-83A1-F6EECF244321}">
                <p14:modId xmlns:p14="http://schemas.microsoft.com/office/powerpoint/2010/main" val="3587657082"/>
              </p:ext>
            </p:extLst>
          </p:nvPr>
        </p:nvGraphicFramePr>
        <p:xfrm>
          <a:off x="1633538" y="1681163"/>
          <a:ext cx="8943976" cy="3933825"/>
        </p:xfrm>
        <a:graphic>
          <a:graphicData uri="http://schemas.openxmlformats.org/presentationml/2006/ole">
            <mc:AlternateContent xmlns:mc="http://schemas.openxmlformats.org/markup-compatibility/2006">
              <mc:Choice xmlns:v="urn:schemas-microsoft-com:vml" Requires="v">
                <p:oleObj spid="_x0000_s46093" name="Worksheet" r:id="rId5" imgW="9439255" imgH="3933900" progId="Excel.Sheet.12">
                  <p:embed/>
                </p:oleObj>
              </mc:Choice>
              <mc:Fallback>
                <p:oleObj name="Worksheet" r:id="rId5" imgW="9439255" imgH="3933900" progId="Excel.Sheet.12">
                  <p:embed/>
                  <p:pic>
                    <p:nvPicPr>
                      <p:cNvPr id="0" name=""/>
                      <p:cNvPicPr/>
                      <p:nvPr/>
                    </p:nvPicPr>
                    <p:blipFill>
                      <a:blip r:embed="rId6"/>
                      <a:stretch>
                        <a:fillRect/>
                      </a:stretch>
                    </p:blipFill>
                    <p:spPr>
                      <a:xfrm>
                        <a:off x="1633538" y="1681163"/>
                        <a:ext cx="8943976" cy="3933825"/>
                      </a:xfrm>
                      <a:prstGeom prst="rect">
                        <a:avLst/>
                      </a:prstGeom>
                    </p:spPr>
                  </p:pic>
                </p:oleObj>
              </mc:Fallback>
            </mc:AlternateContent>
          </a:graphicData>
        </a:graphic>
      </p:graphicFrame>
      <p:sp>
        <p:nvSpPr>
          <p:cNvPr id="10" name="Content Placeholder 2"/>
          <p:cNvSpPr>
            <a:spLocks noGrp="1"/>
          </p:cNvSpPr>
          <p:nvPr>
            <p:ph idx="1"/>
          </p:nvPr>
        </p:nvSpPr>
        <p:spPr>
          <a:xfrm>
            <a:off x="0" y="5563900"/>
            <a:ext cx="12191999" cy="1294099"/>
          </a:xfrm>
        </p:spPr>
        <p:txBody>
          <a:bodyPr anchor="t">
            <a:normAutofit/>
          </a:bodyPr>
          <a:lstStyle/>
          <a:p>
            <a:pPr marL="0" indent="0" algn="ctr">
              <a:buNone/>
            </a:pPr>
            <a:r>
              <a:rPr lang="en-US" dirty="0"/>
              <a:t>Two </a:t>
            </a:r>
            <a:r>
              <a:rPr lang="en-US" dirty="0" smtClean="0"/>
              <a:t>Far Away Pairs: </a:t>
            </a:r>
          </a:p>
          <a:p>
            <a:pPr marL="0" indent="0" algn="ctr">
              <a:buNone/>
            </a:pPr>
            <a:r>
              <a:rPr lang="en-US" dirty="0" smtClean="0"/>
              <a:t>One Within Context, One Across</a:t>
            </a:r>
            <a:endParaRPr lang="en-US" dirty="0"/>
          </a:p>
        </p:txBody>
      </p:sp>
      <p:cxnSp>
        <p:nvCxnSpPr>
          <p:cNvPr id="19" name="Straight Arrow Connector 18"/>
          <p:cNvCxnSpPr/>
          <p:nvPr/>
        </p:nvCxnSpPr>
        <p:spPr>
          <a:xfrm flipH="1">
            <a:off x="4362450" y="4300537"/>
            <a:ext cx="552450" cy="642938"/>
          </a:xfrm>
          <a:prstGeom prst="straightConnector1">
            <a:avLst/>
          </a:prstGeom>
          <a:ln w="635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286000" y="4148137"/>
            <a:ext cx="4676775" cy="995363"/>
          </a:xfrm>
          <a:prstGeom prst="straightConnector1">
            <a:avLst/>
          </a:prstGeom>
          <a:ln w="635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0" y="36585"/>
            <a:ext cx="12191999" cy="1225666"/>
          </a:xfrm>
        </p:spPr>
        <p:txBody>
          <a:bodyPr anchor="t">
            <a:normAutofit fontScale="90000"/>
          </a:bodyPr>
          <a:lstStyle/>
          <a:p>
            <a:pPr algn="ctr"/>
            <a:r>
              <a:rPr lang="en-US" sz="5400" dirty="0" smtClean="0"/>
              <a:t>Example Set of Locations &amp;</a:t>
            </a:r>
            <a:br>
              <a:rPr lang="en-US" sz="5400" dirty="0" smtClean="0"/>
            </a:br>
            <a:r>
              <a:rPr lang="en-US" sz="5400" dirty="0" smtClean="0"/>
              <a:t>Temporally Defined Pairs</a:t>
            </a:r>
            <a:endParaRPr lang="en-US" sz="5400" dirty="0"/>
          </a:p>
        </p:txBody>
      </p:sp>
    </p:spTree>
    <p:extLst>
      <p:ext uri="{BB962C8B-B14F-4D97-AF65-F5344CB8AC3E}">
        <p14:creationId xmlns:p14="http://schemas.microsoft.com/office/powerpoint/2010/main" val="18721437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0" y="5563900"/>
            <a:ext cx="12191999" cy="1294099"/>
          </a:xfrm>
        </p:spPr>
        <p:txBody>
          <a:bodyPr anchor="t">
            <a:normAutofit fontScale="92500" lnSpcReduction="10000"/>
          </a:bodyPr>
          <a:lstStyle/>
          <a:p>
            <a:pPr marL="0" indent="0" algn="ctr">
              <a:buNone/>
            </a:pPr>
            <a:r>
              <a:rPr lang="en-US" dirty="0" smtClean="0"/>
              <a:t>Across blocks, counterbalanced so that all locations used equally, all locations part of different distance pairs, and there was no correlation between actual Spatial and Temporal distance of Pairs</a:t>
            </a:r>
            <a:endParaRPr lang="en-US" dirty="0"/>
          </a:p>
        </p:txBody>
      </p:sp>
      <p:sp>
        <p:nvSpPr>
          <p:cNvPr id="7" name="Title 1"/>
          <p:cNvSpPr>
            <a:spLocks noGrp="1"/>
          </p:cNvSpPr>
          <p:nvPr>
            <p:ph type="title"/>
          </p:nvPr>
        </p:nvSpPr>
        <p:spPr>
          <a:xfrm>
            <a:off x="0" y="36585"/>
            <a:ext cx="12191999" cy="1225666"/>
          </a:xfrm>
        </p:spPr>
        <p:txBody>
          <a:bodyPr anchor="t">
            <a:normAutofit fontScale="90000"/>
          </a:bodyPr>
          <a:lstStyle/>
          <a:p>
            <a:pPr algn="ctr"/>
            <a:r>
              <a:rPr lang="en-US" sz="5400" dirty="0" smtClean="0"/>
              <a:t>Example Set of Locations &amp;</a:t>
            </a:r>
            <a:br>
              <a:rPr lang="en-US" sz="5400" dirty="0" smtClean="0"/>
            </a:br>
            <a:r>
              <a:rPr lang="en-US" sz="5400" dirty="0" smtClean="0"/>
              <a:t>Temporally Defined Pairs</a:t>
            </a:r>
            <a:endParaRPr lang="en-US" sz="5400"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62113"/>
            <a:ext cx="894397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Object 7"/>
          <p:cNvGraphicFramePr>
            <a:graphicFrameLocks noChangeAspect="1"/>
          </p:cNvGraphicFramePr>
          <p:nvPr>
            <p:extLst>
              <p:ext uri="{D42A27DB-BD31-4B8C-83A1-F6EECF244321}">
                <p14:modId xmlns:p14="http://schemas.microsoft.com/office/powerpoint/2010/main" val="3533848978"/>
              </p:ext>
            </p:extLst>
          </p:nvPr>
        </p:nvGraphicFramePr>
        <p:xfrm>
          <a:off x="1633538" y="1681163"/>
          <a:ext cx="8943976" cy="3933825"/>
        </p:xfrm>
        <a:graphic>
          <a:graphicData uri="http://schemas.openxmlformats.org/presentationml/2006/ole">
            <mc:AlternateContent xmlns:mc="http://schemas.openxmlformats.org/markup-compatibility/2006">
              <mc:Choice xmlns:v="urn:schemas-microsoft-com:vml" Requires="v">
                <p:oleObj spid="_x0000_s47117" name="Worksheet" r:id="rId5" imgW="9439255" imgH="3933900" progId="Excel.Sheet.12">
                  <p:embed/>
                </p:oleObj>
              </mc:Choice>
              <mc:Fallback>
                <p:oleObj name="Worksheet" r:id="rId5" imgW="9439255" imgH="3933900" progId="Excel.Sheet.12">
                  <p:embed/>
                  <p:pic>
                    <p:nvPicPr>
                      <p:cNvPr id="0" name=""/>
                      <p:cNvPicPr/>
                      <p:nvPr/>
                    </p:nvPicPr>
                    <p:blipFill>
                      <a:blip r:embed="rId6"/>
                      <a:stretch>
                        <a:fillRect/>
                      </a:stretch>
                    </p:blipFill>
                    <p:spPr>
                      <a:xfrm>
                        <a:off x="1633538" y="1681163"/>
                        <a:ext cx="8943976" cy="3933825"/>
                      </a:xfrm>
                      <a:prstGeom prst="rect">
                        <a:avLst/>
                      </a:prstGeom>
                    </p:spPr>
                  </p:pic>
                </p:oleObj>
              </mc:Fallback>
            </mc:AlternateContent>
          </a:graphicData>
        </a:graphic>
      </p:graphicFrame>
    </p:spTree>
    <p:extLst>
      <p:ext uri="{BB962C8B-B14F-4D97-AF65-F5344CB8AC3E}">
        <p14:creationId xmlns:p14="http://schemas.microsoft.com/office/powerpoint/2010/main" val="103034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32387"/>
            <a:ext cx="10972800" cy="5708655"/>
          </a:xfrm>
        </p:spPr>
        <p:txBody>
          <a:bodyPr>
            <a:normAutofit lnSpcReduction="10000"/>
          </a:bodyPr>
          <a:lstStyle/>
          <a:p>
            <a:r>
              <a:rPr lang="en-US" dirty="0" smtClean="0"/>
              <a:t>23 Young Adults</a:t>
            </a:r>
          </a:p>
          <a:p>
            <a:r>
              <a:rPr lang="en-US" dirty="0" smtClean="0"/>
              <a:t>48 total blocks </a:t>
            </a:r>
          </a:p>
          <a:p>
            <a:pPr lvl="1"/>
            <a:r>
              <a:rPr lang="en-US" dirty="0" smtClean="0"/>
              <a:t>16 objects each </a:t>
            </a:r>
          </a:p>
          <a:p>
            <a:pPr lvl="1"/>
            <a:r>
              <a:rPr lang="en-US" dirty="0" smtClean="0"/>
              <a:t>~1 minute per study phase</a:t>
            </a:r>
          </a:p>
          <a:p>
            <a:r>
              <a:rPr lang="en-US" dirty="0" smtClean="0"/>
              <a:t>Half of the blocks test Space; half test Time</a:t>
            </a:r>
          </a:p>
          <a:p>
            <a:r>
              <a:rPr lang="en-US" dirty="0" smtClean="0"/>
              <a:t>Attention manipulation</a:t>
            </a:r>
          </a:p>
          <a:p>
            <a:pPr lvl="1"/>
            <a:r>
              <a:rPr lang="en-US" b="1" dirty="0" smtClean="0">
                <a:solidFill>
                  <a:srgbClr val="00B0F0"/>
                </a:solidFill>
              </a:rPr>
              <a:t>Directed</a:t>
            </a:r>
            <a:r>
              <a:rPr lang="en-US" dirty="0" smtClean="0"/>
              <a:t>: For half of the blocks, told prior to study which domain would be tested</a:t>
            </a:r>
          </a:p>
          <a:p>
            <a:pPr lvl="1"/>
            <a:r>
              <a:rPr lang="en-US" b="1" dirty="0" smtClean="0">
                <a:solidFill>
                  <a:srgbClr val="92D050"/>
                </a:solidFill>
              </a:rPr>
              <a:t>Undirected</a:t>
            </a:r>
            <a:r>
              <a:rPr lang="en-US" dirty="0" smtClean="0"/>
              <a:t>: For the other half, not told until test phase which domain would be tested</a:t>
            </a:r>
          </a:p>
          <a:p>
            <a:r>
              <a:rPr lang="en-US" dirty="0" smtClean="0"/>
              <a:t>Space and Time blocks </a:t>
            </a:r>
            <a:r>
              <a:rPr lang="en-US" dirty="0" err="1" smtClean="0"/>
              <a:t>pseudorandomly</a:t>
            </a:r>
            <a:r>
              <a:rPr lang="en-US" dirty="0" smtClean="0"/>
              <a:t> intermixed to prevent being able to anticipate the test phase domain</a:t>
            </a:r>
          </a:p>
        </p:txBody>
      </p:sp>
      <p:sp>
        <p:nvSpPr>
          <p:cNvPr id="5"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1</a:t>
            </a:r>
            <a:endParaRPr lang="en-US" sz="5400" dirty="0"/>
          </a:p>
        </p:txBody>
      </p:sp>
    </p:spTree>
    <p:extLst>
      <p:ext uri="{BB962C8B-B14F-4D97-AF65-F5344CB8AC3E}">
        <p14:creationId xmlns:p14="http://schemas.microsoft.com/office/powerpoint/2010/main" val="141139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92" y="267494"/>
            <a:ext cx="12279086" cy="1399032"/>
          </a:xfrm>
        </p:spPr>
        <p:txBody>
          <a:bodyPr>
            <a:normAutofit/>
          </a:bodyPr>
          <a:lstStyle/>
          <a:p>
            <a:pPr algn="ctr"/>
            <a:r>
              <a:rPr lang="en-US" dirty="0" smtClean="0"/>
              <a:t>Time and Space Are Continuous Measures</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918" y="1881866"/>
            <a:ext cx="5429250" cy="4052266"/>
          </a:xfrm>
          <a:prstGeom prst="rect">
            <a:avLst/>
          </a:prstGeom>
        </p:spPr>
      </p:pic>
    </p:spTree>
    <p:extLst>
      <p:ext uri="{BB962C8B-B14F-4D97-AF65-F5344CB8AC3E}">
        <p14:creationId xmlns:p14="http://schemas.microsoft.com/office/powerpoint/2010/main" val="10718608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1 – Spatial Results</a:t>
            </a:r>
            <a:endParaRPr lang="en-US" sz="5400" dirty="0"/>
          </a:p>
        </p:txBody>
      </p:sp>
    </p:spTree>
    <p:extLst>
      <p:ext uri="{BB962C8B-B14F-4D97-AF65-F5344CB8AC3E}">
        <p14:creationId xmlns:p14="http://schemas.microsoft.com/office/powerpoint/2010/main" val="31710941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02060">
                <a:lumMod val="69000"/>
              </a:srgbClr>
            </a:gs>
            <a:gs pos="87000">
              <a:schemeClr val="accent2">
                <a:lumMod val="39000"/>
              </a:schemeClr>
            </a:gs>
            <a:gs pos="100000">
              <a:schemeClr val="accent2">
                <a:lumMod val="23000"/>
              </a:schemeClr>
            </a:gs>
          </a:gsLst>
          <a:lin ang="5400000" scaled="0"/>
        </a:gradFill>
        <a:effectLst/>
      </p:bgPr>
    </p:bg>
    <p:spTree>
      <p:nvGrpSpPr>
        <p:cNvPr id="1" name=""/>
        <p:cNvGrpSpPr/>
        <p:nvPr/>
      </p:nvGrpSpPr>
      <p:grpSpPr>
        <a:xfrm>
          <a:off x="0" y="0"/>
          <a:ext cx="0" cy="0"/>
          <a:chOff x="0" y="0"/>
          <a:chExt cx="0" cy="0"/>
        </a:xfrm>
      </p:grpSpPr>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925" y="1393047"/>
            <a:ext cx="8601074" cy="4806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7790479" y="2009354"/>
            <a:ext cx="1304498" cy="4390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rot="16200000">
            <a:off x="1742368" y="3299529"/>
            <a:ext cx="4968671" cy="830997"/>
          </a:xfrm>
          <a:prstGeom prst="rect">
            <a:avLst/>
          </a:prstGeom>
          <a:noFill/>
        </p:spPr>
        <p:txBody>
          <a:bodyPr wrap="square" rtlCol="0">
            <a:spAutoFit/>
          </a:bodyPr>
          <a:lstStyle/>
          <a:p>
            <a:pPr algn="ctr"/>
            <a:r>
              <a:rPr lang="en-US" sz="2400" dirty="0" err="1" smtClean="0">
                <a:solidFill>
                  <a:schemeClr val="bg1"/>
                </a:solidFill>
                <a:latin typeface="Arial" panose="020B0604020202020204" pitchFamily="34" charset="0"/>
                <a:cs typeface="Arial" panose="020B0604020202020204" pitchFamily="34" charset="0"/>
              </a:rPr>
              <a:t>Avg</a:t>
            </a:r>
            <a:r>
              <a:rPr lang="en-US" sz="2400" dirty="0" smtClean="0">
                <a:solidFill>
                  <a:schemeClr val="bg1"/>
                </a:solidFill>
                <a:latin typeface="Arial" panose="020B0604020202020204" pitchFamily="34" charset="0"/>
                <a:cs typeface="Arial" panose="020B0604020202020204" pitchFamily="34" charset="0"/>
              </a:rPr>
              <a:t> Distance Rating</a:t>
            </a:r>
          </a:p>
          <a:p>
            <a:pPr algn="ctr"/>
            <a:r>
              <a:rPr lang="en-US" sz="2400" dirty="0" smtClean="0">
                <a:solidFill>
                  <a:schemeClr val="bg1"/>
                </a:solidFill>
                <a:latin typeface="Arial" panose="020B0604020202020204" pitchFamily="34" charset="0"/>
                <a:cs typeface="Arial" panose="020B0604020202020204" pitchFamily="34" charset="0"/>
              </a:rPr>
              <a:t> (1- 4 Scale)</a:t>
            </a:r>
            <a:endParaRPr lang="en-US" sz="2400" dirty="0">
              <a:solidFill>
                <a:schemeClr val="bg1"/>
              </a:solidFill>
              <a:latin typeface="Arial" panose="020B0604020202020204" pitchFamily="34" charset="0"/>
              <a:cs typeface="Arial" panose="020B0604020202020204" pitchFamily="34" charset="0"/>
            </a:endParaRPr>
          </a:p>
        </p:txBody>
      </p:sp>
      <p:sp>
        <p:nvSpPr>
          <p:cNvPr id="34" name="Left Brace 33"/>
          <p:cNvSpPr/>
          <p:nvPr/>
        </p:nvSpPr>
        <p:spPr>
          <a:xfrm rot="5400000">
            <a:off x="10072840" y="2036549"/>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36" name="Left Brace 35"/>
          <p:cNvSpPr/>
          <p:nvPr/>
        </p:nvSpPr>
        <p:spPr>
          <a:xfrm rot="5400000">
            <a:off x="8827975" y="3857584"/>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37" name="TextBox 6"/>
          <p:cNvSpPr txBox="1">
            <a:spLocks noChangeArrowheads="1"/>
          </p:cNvSpPr>
          <p:nvPr/>
        </p:nvSpPr>
        <p:spPr bwMode="auto">
          <a:xfrm>
            <a:off x="8626708" y="3590706"/>
            <a:ext cx="707409"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38" name="Left Brace 37"/>
          <p:cNvSpPr/>
          <p:nvPr/>
        </p:nvSpPr>
        <p:spPr>
          <a:xfrm rot="5400000">
            <a:off x="9427461" y="2910953"/>
            <a:ext cx="285827" cy="518160"/>
          </a:xfrm>
          <a:prstGeom prst="leftBrace">
            <a:avLst>
              <a:gd name="adj1" fmla="val 0"/>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39" name="TextBox 6"/>
          <p:cNvSpPr txBox="1">
            <a:spLocks noChangeArrowheads="1"/>
          </p:cNvSpPr>
          <p:nvPr/>
        </p:nvSpPr>
        <p:spPr bwMode="auto">
          <a:xfrm>
            <a:off x="9165025" y="2666987"/>
            <a:ext cx="810698"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rgbClr val="FF0000"/>
                </a:solidFill>
              </a:rPr>
              <a:t>*</a:t>
            </a:r>
            <a:endParaRPr lang="en-US" sz="3800" dirty="0">
              <a:solidFill>
                <a:srgbClr val="FF0000"/>
              </a:solidFill>
            </a:endParaRPr>
          </a:p>
        </p:txBody>
      </p:sp>
      <p:sp>
        <p:nvSpPr>
          <p:cNvPr id="21" name="Rectangle 20"/>
          <p:cNvSpPr/>
          <p:nvPr/>
        </p:nvSpPr>
        <p:spPr>
          <a:xfrm>
            <a:off x="8087638" y="2009354"/>
            <a:ext cx="3289822" cy="3543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0487" y="1249794"/>
            <a:ext cx="4039397"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ANOVA: Main Effect Trial Type (p &lt; 0.001)</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All trial types are significantly different     t’s &gt; 2.40, p’s &lt; 0.03</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Context boundary </a:t>
            </a:r>
            <a:r>
              <a:rPr lang="en-US" sz="2400" dirty="0"/>
              <a:t> </a:t>
            </a:r>
            <a:r>
              <a:rPr lang="en-US" sz="2400" dirty="0" smtClean="0"/>
              <a:t>                            effect, spatial memory</a:t>
            </a:r>
          </a:p>
          <a:p>
            <a:pPr marL="342900" indent="-342900">
              <a:buFont typeface="Arial" panose="020B0604020202020204" pitchFamily="34" charset="0"/>
              <a:buChar char="•"/>
            </a:pPr>
            <a:endParaRPr lang="en-US" sz="2400" dirty="0" smtClean="0"/>
          </a:p>
        </p:txBody>
      </p:sp>
      <p:sp>
        <p:nvSpPr>
          <p:cNvPr id="13"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1 – Spatial Results</a:t>
            </a:r>
            <a:endParaRPr lang="en-US" sz="5400" dirty="0"/>
          </a:p>
        </p:txBody>
      </p:sp>
      <p:sp>
        <p:nvSpPr>
          <p:cNvPr id="40" name="Left Brace 39"/>
          <p:cNvSpPr/>
          <p:nvPr/>
        </p:nvSpPr>
        <p:spPr>
          <a:xfrm rot="5400000">
            <a:off x="7072465" y="1988924"/>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41" name="TextBox 6"/>
          <p:cNvSpPr txBox="1">
            <a:spLocks noChangeArrowheads="1"/>
          </p:cNvSpPr>
          <p:nvPr/>
        </p:nvSpPr>
        <p:spPr bwMode="auto">
          <a:xfrm>
            <a:off x="7138530" y="1761291"/>
            <a:ext cx="164499"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42" name="Left Brace 41"/>
          <p:cNvSpPr/>
          <p:nvPr/>
        </p:nvSpPr>
        <p:spPr>
          <a:xfrm rot="5400000">
            <a:off x="5865700" y="3867109"/>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43" name="TextBox 6"/>
          <p:cNvSpPr txBox="1">
            <a:spLocks noChangeArrowheads="1"/>
          </p:cNvSpPr>
          <p:nvPr/>
        </p:nvSpPr>
        <p:spPr bwMode="auto">
          <a:xfrm>
            <a:off x="5654908" y="3647856"/>
            <a:ext cx="707409"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44" name="Left Brace 43"/>
          <p:cNvSpPr/>
          <p:nvPr/>
        </p:nvSpPr>
        <p:spPr>
          <a:xfrm rot="5400000">
            <a:off x="6465186" y="2949053"/>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45" name="TextBox 6"/>
          <p:cNvSpPr txBox="1">
            <a:spLocks noChangeArrowheads="1"/>
          </p:cNvSpPr>
          <p:nvPr/>
        </p:nvSpPr>
        <p:spPr bwMode="auto">
          <a:xfrm>
            <a:off x="6202750" y="2724137"/>
            <a:ext cx="810698"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Tree>
    <p:extLst>
      <p:ext uri="{BB962C8B-B14F-4D97-AF65-F5344CB8AC3E}">
        <p14:creationId xmlns:p14="http://schemas.microsoft.com/office/powerpoint/2010/main" val="176207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6" presetClass="emph" presetSubtype="0" autoRev="1" fill="hold" grpId="1" nodeType="withEffect">
                                  <p:stCondLst>
                                    <p:cond delay="0"/>
                                  </p:stCondLst>
                                  <p:childTnLst>
                                    <p:animScale>
                                      <p:cBhvr>
                                        <p:cTn id="28" dur="500" fill="hold"/>
                                        <p:tgtEl>
                                          <p:spTgt spid="44"/>
                                        </p:tgtEl>
                                      </p:cBhvr>
                                      <p:by x="150000" y="150000"/>
                                    </p:animScale>
                                  </p:childTnLst>
                                </p:cTn>
                              </p:par>
                              <p:par>
                                <p:cTn id="29" presetID="6" presetClass="emph" presetSubtype="0" autoRev="1" fill="hold" grpId="1" nodeType="withEffect">
                                  <p:stCondLst>
                                    <p:cond delay="0"/>
                                  </p:stCondLst>
                                  <p:childTnLst>
                                    <p:animScale>
                                      <p:cBhvr>
                                        <p:cTn id="30" dur="500" fill="hold"/>
                                        <p:tgtEl>
                                          <p:spTgt spid="45"/>
                                        </p:tgtEl>
                                      </p:cBhvr>
                                      <p:by x="150000" y="150000"/>
                                    </p:animScale>
                                  </p:childTnLst>
                                </p:cTn>
                              </p:par>
                              <p:par>
                                <p:cTn id="31" presetID="7" presetClass="emph" presetSubtype="2" fill="hold" nodeType="withEffect">
                                  <p:stCondLst>
                                    <p:cond delay="0"/>
                                  </p:stCondLst>
                                  <p:childTnLst>
                                    <p:animClr clrSpc="rgb" dir="cw">
                                      <p:cBhvr>
                                        <p:cTn id="32" dur="500" fill="hold"/>
                                        <p:tgtEl>
                                          <p:spTgt spid="44"/>
                                        </p:tgtEl>
                                        <p:attrNameLst>
                                          <p:attrName>stroke.color</p:attrName>
                                        </p:attrNameLst>
                                      </p:cBhvr>
                                      <p:to>
                                        <a:srgbClr val="FE0000"/>
                                      </p:to>
                                    </p:animClr>
                                    <p:set>
                                      <p:cBhvr>
                                        <p:cTn id="33" dur="500" fill="hold"/>
                                        <p:tgtEl>
                                          <p:spTgt spid="44"/>
                                        </p:tgtEl>
                                        <p:attrNameLst>
                                          <p:attrName>stroke.on</p:attrName>
                                        </p:attrNameLst>
                                      </p:cBhvr>
                                      <p:to>
                                        <p:strVal val="true"/>
                                      </p:to>
                                    </p:set>
                                  </p:childTnLst>
                                </p:cTn>
                              </p:par>
                              <p:par>
                                <p:cTn id="34" presetID="3" presetClass="emph" presetSubtype="2" fill="hold" grpId="2" nodeType="withEffect">
                                  <p:stCondLst>
                                    <p:cond delay="0"/>
                                  </p:stCondLst>
                                  <p:childTnLst>
                                    <p:animClr clrSpc="rgb" dir="cw">
                                      <p:cBhvr override="childStyle">
                                        <p:cTn id="35" dur="500" fill="hold"/>
                                        <p:tgtEl>
                                          <p:spTgt spid="45"/>
                                        </p:tgtEl>
                                        <p:attrNameLst>
                                          <p:attrName>style.color</p:attrName>
                                        </p:attrNameLst>
                                      </p:cBhvr>
                                      <p:to>
                                        <a:srgbClr val="FE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P spid="44" grpId="0" animBg="1"/>
      <p:bldP spid="44" grpId="1" animBg="1"/>
      <p:bldP spid="45" grpId="0"/>
      <p:bldP spid="45" grpId="1"/>
      <p:bldP spid="45"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0487" y="1249794"/>
            <a:ext cx="3527469"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ANOVA: Main Effect Trial Type (p &lt; 0.001)</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All trial types are significantly different     t’s &gt; 2.40, p’s &lt; 0.03</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Context boundary                 effect, spatial memory</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Nearly identical results for Undirected blocks</a:t>
            </a:r>
            <a:endParaRPr lang="en-US" sz="2400" dirty="0"/>
          </a:p>
        </p:txBody>
      </p:sp>
      <p:sp>
        <p:nvSpPr>
          <p:cNvPr id="13"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1 – Spatial Results</a:t>
            </a:r>
            <a:endParaRPr lang="en-US" sz="5400" dirty="0"/>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925" y="1393047"/>
            <a:ext cx="8601074" cy="4806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Rectangle 39"/>
          <p:cNvSpPr/>
          <p:nvPr/>
        </p:nvSpPr>
        <p:spPr>
          <a:xfrm>
            <a:off x="7790479" y="2009354"/>
            <a:ext cx="1304498" cy="4390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rot="16200000">
            <a:off x="1742368" y="3299529"/>
            <a:ext cx="4968671" cy="830997"/>
          </a:xfrm>
          <a:prstGeom prst="rect">
            <a:avLst/>
          </a:prstGeom>
          <a:noFill/>
        </p:spPr>
        <p:txBody>
          <a:bodyPr wrap="square" rtlCol="0">
            <a:spAutoFit/>
          </a:bodyPr>
          <a:lstStyle/>
          <a:p>
            <a:pPr algn="ctr"/>
            <a:r>
              <a:rPr lang="en-US" sz="2400" dirty="0" err="1" smtClean="0">
                <a:solidFill>
                  <a:schemeClr val="bg1"/>
                </a:solidFill>
                <a:latin typeface="Arial" panose="020B0604020202020204" pitchFamily="34" charset="0"/>
                <a:cs typeface="Arial" panose="020B0604020202020204" pitchFamily="34" charset="0"/>
              </a:rPr>
              <a:t>Avg</a:t>
            </a:r>
            <a:r>
              <a:rPr lang="en-US" sz="2400" dirty="0" smtClean="0">
                <a:solidFill>
                  <a:schemeClr val="bg1"/>
                </a:solidFill>
                <a:latin typeface="Arial" panose="020B0604020202020204" pitchFamily="34" charset="0"/>
                <a:cs typeface="Arial" panose="020B0604020202020204" pitchFamily="34" charset="0"/>
              </a:rPr>
              <a:t> Distance Rating</a:t>
            </a:r>
          </a:p>
          <a:p>
            <a:pPr algn="ctr"/>
            <a:r>
              <a:rPr lang="en-US" sz="2400" dirty="0" smtClean="0">
                <a:solidFill>
                  <a:schemeClr val="bg1"/>
                </a:solidFill>
                <a:latin typeface="Arial" panose="020B0604020202020204" pitchFamily="34" charset="0"/>
                <a:cs typeface="Arial" panose="020B0604020202020204" pitchFamily="34" charset="0"/>
              </a:rPr>
              <a:t> (1- 4 Scale)</a:t>
            </a:r>
            <a:endParaRPr lang="en-US" sz="2400" dirty="0">
              <a:solidFill>
                <a:schemeClr val="bg1"/>
              </a:solidFill>
              <a:latin typeface="Arial" panose="020B0604020202020204" pitchFamily="34" charset="0"/>
              <a:cs typeface="Arial" panose="020B0604020202020204" pitchFamily="34" charset="0"/>
            </a:endParaRPr>
          </a:p>
        </p:txBody>
      </p:sp>
      <p:sp>
        <p:nvSpPr>
          <p:cNvPr id="50" name="Left Brace 49"/>
          <p:cNvSpPr/>
          <p:nvPr/>
        </p:nvSpPr>
        <p:spPr>
          <a:xfrm rot="5400000">
            <a:off x="7072465" y="1988924"/>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51" name="TextBox 6"/>
          <p:cNvSpPr txBox="1">
            <a:spLocks noChangeArrowheads="1"/>
          </p:cNvSpPr>
          <p:nvPr/>
        </p:nvSpPr>
        <p:spPr bwMode="auto">
          <a:xfrm>
            <a:off x="7138530" y="1761291"/>
            <a:ext cx="164499"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52" name="Left Brace 51"/>
          <p:cNvSpPr/>
          <p:nvPr/>
        </p:nvSpPr>
        <p:spPr>
          <a:xfrm rot="5400000">
            <a:off x="5865700" y="3867109"/>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53" name="TextBox 6"/>
          <p:cNvSpPr txBox="1">
            <a:spLocks noChangeArrowheads="1"/>
          </p:cNvSpPr>
          <p:nvPr/>
        </p:nvSpPr>
        <p:spPr bwMode="auto">
          <a:xfrm>
            <a:off x="5654908" y="3647856"/>
            <a:ext cx="707409"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54" name="Left Brace 53"/>
          <p:cNvSpPr/>
          <p:nvPr/>
        </p:nvSpPr>
        <p:spPr>
          <a:xfrm rot="5400000">
            <a:off x="6465186" y="2949053"/>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55" name="TextBox 6"/>
          <p:cNvSpPr txBox="1">
            <a:spLocks noChangeArrowheads="1"/>
          </p:cNvSpPr>
          <p:nvPr/>
        </p:nvSpPr>
        <p:spPr bwMode="auto">
          <a:xfrm>
            <a:off x="6202750" y="2724137"/>
            <a:ext cx="810698"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56" name="Left Brace 55"/>
          <p:cNvSpPr/>
          <p:nvPr/>
        </p:nvSpPr>
        <p:spPr>
          <a:xfrm rot="5400000">
            <a:off x="10034740" y="2074649"/>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57" name="TextBox 6"/>
          <p:cNvSpPr txBox="1">
            <a:spLocks noChangeArrowheads="1"/>
          </p:cNvSpPr>
          <p:nvPr/>
        </p:nvSpPr>
        <p:spPr bwMode="auto">
          <a:xfrm>
            <a:off x="10100805" y="1847016"/>
            <a:ext cx="164499"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58" name="Left Brace 57"/>
          <p:cNvSpPr/>
          <p:nvPr/>
        </p:nvSpPr>
        <p:spPr>
          <a:xfrm rot="5400000">
            <a:off x="8799400" y="3829009"/>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59" name="TextBox 6"/>
          <p:cNvSpPr txBox="1">
            <a:spLocks noChangeArrowheads="1"/>
          </p:cNvSpPr>
          <p:nvPr/>
        </p:nvSpPr>
        <p:spPr bwMode="auto">
          <a:xfrm>
            <a:off x="8588608" y="3609756"/>
            <a:ext cx="707409"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60" name="Left Brace 59"/>
          <p:cNvSpPr/>
          <p:nvPr/>
        </p:nvSpPr>
        <p:spPr>
          <a:xfrm rot="5400000">
            <a:off x="9427461" y="2853803"/>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61" name="TextBox 6"/>
          <p:cNvSpPr txBox="1">
            <a:spLocks noChangeArrowheads="1"/>
          </p:cNvSpPr>
          <p:nvPr/>
        </p:nvSpPr>
        <p:spPr bwMode="auto">
          <a:xfrm>
            <a:off x="9165025" y="2628887"/>
            <a:ext cx="810698"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Tree>
    <p:extLst>
      <p:ext uri="{BB962C8B-B14F-4D97-AF65-F5344CB8AC3E}">
        <p14:creationId xmlns:p14="http://schemas.microsoft.com/office/powerpoint/2010/main" val="232199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autoRev="1" fill="hold" grpId="1" nodeType="clickEffect">
                                  <p:stCondLst>
                                    <p:cond delay="0"/>
                                  </p:stCondLst>
                                  <p:childTnLst>
                                    <p:animScale>
                                      <p:cBhvr>
                                        <p:cTn id="20" dur="500" fill="hold"/>
                                        <p:tgtEl>
                                          <p:spTgt spid="60"/>
                                        </p:tgtEl>
                                      </p:cBhvr>
                                      <p:by x="150000" y="150000"/>
                                    </p:animScale>
                                  </p:childTnLst>
                                </p:cTn>
                              </p:par>
                              <p:par>
                                <p:cTn id="21" presetID="6" presetClass="emph" presetSubtype="0" autoRev="1" fill="hold" grpId="1" nodeType="withEffect">
                                  <p:stCondLst>
                                    <p:cond delay="0"/>
                                  </p:stCondLst>
                                  <p:childTnLst>
                                    <p:animScale>
                                      <p:cBhvr>
                                        <p:cTn id="22" dur="500" fill="hold"/>
                                        <p:tgtEl>
                                          <p:spTgt spid="61"/>
                                        </p:tgtEl>
                                      </p:cBhvr>
                                      <p:by x="150000" y="150000"/>
                                    </p:animScale>
                                  </p:childTnLst>
                                </p:cTn>
                              </p:par>
                              <p:par>
                                <p:cTn id="23" presetID="7" presetClass="emph" presetSubtype="2" fill="hold" nodeType="withEffect">
                                  <p:stCondLst>
                                    <p:cond delay="0"/>
                                  </p:stCondLst>
                                  <p:childTnLst>
                                    <p:animClr clrSpc="rgb" dir="cw">
                                      <p:cBhvr>
                                        <p:cTn id="24" dur="500" fill="hold"/>
                                        <p:tgtEl>
                                          <p:spTgt spid="60"/>
                                        </p:tgtEl>
                                        <p:attrNameLst>
                                          <p:attrName>stroke.color</p:attrName>
                                        </p:attrNameLst>
                                      </p:cBhvr>
                                      <p:to>
                                        <a:srgbClr val="FE0000"/>
                                      </p:to>
                                    </p:animClr>
                                    <p:set>
                                      <p:cBhvr>
                                        <p:cTn id="25" dur="500" fill="hold"/>
                                        <p:tgtEl>
                                          <p:spTgt spid="60"/>
                                        </p:tgtEl>
                                        <p:attrNameLst>
                                          <p:attrName>stroke.on</p:attrName>
                                        </p:attrNameLst>
                                      </p:cBhvr>
                                      <p:to>
                                        <p:strVal val="true"/>
                                      </p:to>
                                    </p:set>
                                  </p:childTnLst>
                                </p:cTn>
                              </p:par>
                              <p:par>
                                <p:cTn id="26" presetID="3" presetClass="emph" presetSubtype="2" fill="hold" grpId="2" nodeType="withEffect">
                                  <p:stCondLst>
                                    <p:cond delay="0"/>
                                  </p:stCondLst>
                                  <p:childTnLst>
                                    <p:animClr clrSpc="rgb" dir="cw">
                                      <p:cBhvr override="childStyle">
                                        <p:cTn id="27" dur="500" fill="hold"/>
                                        <p:tgtEl>
                                          <p:spTgt spid="61"/>
                                        </p:tgtEl>
                                        <p:attrNameLst>
                                          <p:attrName>style.color</p:attrName>
                                        </p:attrNameLst>
                                      </p:cBhvr>
                                      <p:to>
                                        <a:srgbClr val="FE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58" grpId="0" animBg="1"/>
      <p:bldP spid="59" grpId="0"/>
      <p:bldP spid="60" grpId="0" animBg="1"/>
      <p:bldP spid="60" grpId="1" animBg="1"/>
      <p:bldP spid="61" grpId="0"/>
      <p:bldP spid="61" grpId="1"/>
      <p:bldP spid="61" grpId="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237268"/>
            <a:ext cx="3590926"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For Time blocks, boundary effects can be investigated at various distances</a:t>
            </a:r>
          </a:p>
          <a:p>
            <a:pPr marL="800100" lvl="1" indent="-342900">
              <a:buFont typeface="Arial" panose="020B0604020202020204" pitchFamily="34" charset="0"/>
              <a:buChar char="•"/>
            </a:pPr>
            <a:r>
              <a:rPr lang="en-US" sz="2400" dirty="0" smtClean="0"/>
              <a:t>1 within vs. across</a:t>
            </a:r>
          </a:p>
          <a:p>
            <a:pPr marL="800100" lvl="1" indent="-342900">
              <a:buFont typeface="Arial" panose="020B0604020202020204" pitchFamily="34" charset="0"/>
              <a:buChar char="•"/>
            </a:pPr>
            <a:r>
              <a:rPr lang="en-US" sz="2400" dirty="0" smtClean="0"/>
              <a:t>3 within vs. across</a:t>
            </a:r>
          </a:p>
          <a:p>
            <a:pPr marL="800100" lvl="1" indent="-342900">
              <a:buFont typeface="Arial" panose="020B0604020202020204" pitchFamily="34" charset="0"/>
              <a:buChar char="•"/>
            </a:pPr>
            <a:r>
              <a:rPr lang="en-US" sz="2400" dirty="0" smtClean="0"/>
              <a:t>Far w/in vs. across</a:t>
            </a:r>
          </a:p>
          <a:p>
            <a:pPr marL="342900" indent="-342900">
              <a:buFont typeface="Arial" panose="020B0604020202020204" pitchFamily="34" charset="0"/>
              <a:buChar char="•"/>
            </a:pPr>
            <a:r>
              <a:rPr lang="en-US" sz="2400" dirty="0" smtClean="0"/>
              <a:t>ANOVA then includes Context (Within, Across) and Distance (1, 3, Far)</a:t>
            </a:r>
          </a:p>
          <a:p>
            <a:pPr marL="342900" indent="-342900">
              <a:buFont typeface="Arial" panose="020B0604020202020204" pitchFamily="34" charset="0"/>
              <a:buChar char="•"/>
            </a:pPr>
            <a:endParaRPr lang="en-US" sz="2400" dirty="0" smtClean="0"/>
          </a:p>
        </p:txBody>
      </p:sp>
      <p:sp>
        <p:nvSpPr>
          <p:cNvPr id="13"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1 – Temporal Results</a:t>
            </a:r>
            <a:endParaRPr lang="en-US" sz="54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381125"/>
            <a:ext cx="8448674" cy="484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p:cNvSpPr/>
          <p:nvPr/>
        </p:nvSpPr>
        <p:spPr>
          <a:xfrm>
            <a:off x="4109884" y="2009354"/>
            <a:ext cx="7720166" cy="30007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572000" y="5010150"/>
            <a:ext cx="2339163" cy="11142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80530" y="5013691"/>
            <a:ext cx="2339163" cy="11142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62222" y="5034958"/>
            <a:ext cx="2495099" cy="11142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47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0487" y="1237268"/>
            <a:ext cx="4039397"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ANOVA: Main Effect Distance (p &lt; 0.001)</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All distances are significantly different    t’s &gt; 2.63, p’s &lt; 0.016</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Temporal context boundary effects: </a:t>
            </a:r>
          </a:p>
          <a:p>
            <a:pPr marL="800100" lvl="1" indent="-342900">
              <a:buFont typeface="Arial" panose="020B0604020202020204" pitchFamily="34" charset="0"/>
              <a:buChar char="•"/>
            </a:pPr>
            <a:r>
              <a:rPr lang="en-US" sz="2400" dirty="0" smtClean="0"/>
              <a:t>1-away [p = 0.004]*</a:t>
            </a:r>
          </a:p>
          <a:p>
            <a:pPr marL="800100" lvl="1" indent="-342900">
              <a:buFont typeface="Arial" panose="020B0604020202020204" pitchFamily="34" charset="0"/>
              <a:buChar char="•"/>
            </a:pPr>
            <a:r>
              <a:rPr lang="en-US" sz="2400" dirty="0" smtClean="0"/>
              <a:t>3-away [p = 0.01]*</a:t>
            </a:r>
          </a:p>
          <a:p>
            <a:pPr marL="800100" lvl="1" indent="-342900">
              <a:buFont typeface="Arial" panose="020B0604020202020204" pitchFamily="34" charset="0"/>
              <a:buChar char="•"/>
            </a:pPr>
            <a:r>
              <a:rPr lang="en-US" sz="2400" dirty="0" smtClean="0"/>
              <a:t>Far [p = 0.24] ns</a:t>
            </a:r>
          </a:p>
          <a:p>
            <a:pPr marL="342900" indent="-342900">
              <a:buFont typeface="Arial" panose="020B0604020202020204" pitchFamily="34" charset="0"/>
              <a:buChar char="•"/>
            </a:pPr>
            <a:r>
              <a:rPr lang="en-US" sz="2400" dirty="0" smtClean="0"/>
              <a:t>Linear decrease in boundary effect w/ distance [p = 0.01]</a:t>
            </a:r>
          </a:p>
        </p:txBody>
      </p:sp>
      <p:sp>
        <p:nvSpPr>
          <p:cNvPr id="13"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1 – Temporal Results</a:t>
            </a:r>
            <a:endParaRPr lang="en-US" sz="54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1381125"/>
            <a:ext cx="8429624" cy="484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p:cNvSpPr/>
          <p:nvPr/>
        </p:nvSpPr>
        <p:spPr>
          <a:xfrm>
            <a:off x="8392438" y="2009354"/>
            <a:ext cx="3437612" cy="30007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 Brace 25"/>
          <p:cNvSpPr/>
          <p:nvPr/>
        </p:nvSpPr>
        <p:spPr>
          <a:xfrm rot="5400000">
            <a:off x="5560900" y="3105109"/>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27" name="TextBox 6"/>
          <p:cNvSpPr txBox="1">
            <a:spLocks noChangeArrowheads="1"/>
          </p:cNvSpPr>
          <p:nvPr/>
        </p:nvSpPr>
        <p:spPr bwMode="auto">
          <a:xfrm>
            <a:off x="5350108" y="2885856"/>
            <a:ext cx="707409"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35" name="Left Brace 34"/>
          <p:cNvSpPr/>
          <p:nvPr/>
        </p:nvSpPr>
        <p:spPr>
          <a:xfrm rot="5400000">
            <a:off x="6493761" y="3015728"/>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36" name="TextBox 6"/>
          <p:cNvSpPr txBox="1">
            <a:spLocks noChangeArrowheads="1"/>
          </p:cNvSpPr>
          <p:nvPr/>
        </p:nvSpPr>
        <p:spPr bwMode="auto">
          <a:xfrm>
            <a:off x="6231325" y="2790812"/>
            <a:ext cx="810698"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Tree>
    <p:extLst>
      <p:ext uri="{BB962C8B-B14F-4D97-AF65-F5344CB8AC3E}">
        <p14:creationId xmlns:p14="http://schemas.microsoft.com/office/powerpoint/2010/main" val="54296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5" grpId="0" animBg="1"/>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0488" y="1237268"/>
            <a:ext cx="3691888"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In the </a:t>
            </a:r>
            <a:r>
              <a:rPr lang="en-US" sz="2400" dirty="0"/>
              <a:t>U</a:t>
            </a:r>
            <a:r>
              <a:rPr lang="en-US" sz="2400" dirty="0" smtClean="0"/>
              <a:t>ndirected Condition, still a Main Effect of Distance (p &lt; 0.001)</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But there are no context boundary effects at any distance [p’s &gt; 0.24] </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Overall average for each distance similar to the directed condition</a:t>
            </a:r>
            <a:endParaRPr lang="en-US" sz="2400" dirty="0"/>
          </a:p>
        </p:txBody>
      </p:sp>
      <p:sp>
        <p:nvSpPr>
          <p:cNvPr id="13"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1 – Temporal Results</a:t>
            </a:r>
            <a:endParaRPr lang="en-US" sz="54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1381125"/>
            <a:ext cx="8429624" cy="484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Left Brace 25"/>
          <p:cNvSpPr/>
          <p:nvPr/>
        </p:nvSpPr>
        <p:spPr>
          <a:xfrm rot="5400000">
            <a:off x="5560900" y="3105109"/>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27" name="TextBox 6"/>
          <p:cNvSpPr txBox="1">
            <a:spLocks noChangeArrowheads="1"/>
          </p:cNvSpPr>
          <p:nvPr/>
        </p:nvSpPr>
        <p:spPr bwMode="auto">
          <a:xfrm>
            <a:off x="5350108" y="2885856"/>
            <a:ext cx="707409"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35" name="Left Brace 34"/>
          <p:cNvSpPr/>
          <p:nvPr/>
        </p:nvSpPr>
        <p:spPr>
          <a:xfrm rot="5400000">
            <a:off x="6493761" y="3015728"/>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36" name="TextBox 6"/>
          <p:cNvSpPr txBox="1">
            <a:spLocks noChangeArrowheads="1"/>
          </p:cNvSpPr>
          <p:nvPr/>
        </p:nvSpPr>
        <p:spPr bwMode="auto">
          <a:xfrm>
            <a:off x="6231325" y="2790812"/>
            <a:ext cx="810698"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Tree>
    <p:extLst>
      <p:ext uri="{BB962C8B-B14F-4D97-AF65-F5344CB8AC3E}">
        <p14:creationId xmlns:p14="http://schemas.microsoft.com/office/powerpoint/2010/main" val="55583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32387"/>
            <a:ext cx="10972800" cy="5422421"/>
          </a:xfrm>
        </p:spPr>
        <p:txBody>
          <a:bodyPr>
            <a:normAutofit lnSpcReduction="10000"/>
          </a:bodyPr>
          <a:lstStyle/>
          <a:p>
            <a:r>
              <a:rPr lang="en-US" sz="3200" dirty="0"/>
              <a:t>Questions of interest:</a:t>
            </a:r>
            <a:r>
              <a:rPr lang="en-US" dirty="0"/>
              <a:t> </a:t>
            </a:r>
          </a:p>
          <a:p>
            <a:pPr lvl="1"/>
            <a:r>
              <a:rPr lang="en-US" dirty="0"/>
              <a:t>Do context boundaries similarly impact both spatial and temporal order memory within the same experiment</a:t>
            </a:r>
            <a:r>
              <a:rPr lang="en-US" dirty="0" smtClean="0"/>
              <a:t>?</a:t>
            </a:r>
            <a:endParaRPr lang="en-US" dirty="0"/>
          </a:p>
          <a:p>
            <a:pPr marL="537210" lvl="1" indent="0">
              <a:buNone/>
            </a:pPr>
            <a:r>
              <a:rPr lang="en-US" b="1" dirty="0" smtClean="0"/>
              <a:t>	</a:t>
            </a:r>
            <a:r>
              <a:rPr lang="en-US" sz="4000" b="1" dirty="0" smtClean="0">
                <a:solidFill>
                  <a:srgbClr val="FF965C"/>
                </a:solidFill>
              </a:rPr>
              <a:t>Yes!</a:t>
            </a:r>
            <a:endParaRPr lang="en-US" dirty="0" smtClean="0">
              <a:solidFill>
                <a:srgbClr val="FF965C"/>
              </a:solidFill>
            </a:endParaRPr>
          </a:p>
          <a:p>
            <a:pPr lvl="1"/>
            <a:r>
              <a:rPr lang="en-US" dirty="0" smtClean="0"/>
              <a:t>Are </a:t>
            </a:r>
            <a:r>
              <a:rPr lang="en-US" dirty="0"/>
              <a:t>context boundary effects on memory automatic, or do participants need to be actively attending to the critical domain?</a:t>
            </a:r>
          </a:p>
          <a:p>
            <a:pPr marL="537210" lvl="1" indent="0">
              <a:buClr>
                <a:srgbClr val="FE8637"/>
              </a:buClr>
              <a:buNone/>
            </a:pPr>
            <a:r>
              <a:rPr lang="en-US" sz="3600" dirty="0">
                <a:solidFill>
                  <a:srgbClr val="FE8637"/>
                </a:solidFill>
              </a:rPr>
              <a:t>	</a:t>
            </a:r>
            <a:r>
              <a:rPr lang="en-US" sz="4000" b="1" dirty="0" smtClean="0">
                <a:solidFill>
                  <a:srgbClr val="FF965C"/>
                </a:solidFill>
              </a:rPr>
              <a:t>Not always automatic…</a:t>
            </a:r>
          </a:p>
          <a:p>
            <a:pPr lvl="2">
              <a:buClr>
                <a:srgbClr val="FE8637"/>
              </a:buClr>
            </a:pPr>
            <a:r>
              <a:rPr lang="en-US" sz="3000" dirty="0" smtClean="0"/>
              <a:t>Likely that because contexts were spatially defined, participants attended to space when undirected</a:t>
            </a:r>
          </a:p>
          <a:p>
            <a:pPr lvl="2">
              <a:buClr>
                <a:srgbClr val="FE8637"/>
              </a:buClr>
            </a:pPr>
            <a:r>
              <a:rPr lang="en-US" sz="3000" dirty="0" smtClean="0"/>
              <a:t>But still shows that perceiving a context boundary does not necessarily produce effects on all memory domains</a:t>
            </a:r>
            <a:endParaRPr lang="en-US" sz="3800" dirty="0"/>
          </a:p>
          <a:p>
            <a:pPr lvl="1">
              <a:buClr>
                <a:srgbClr val="FE8637"/>
              </a:buClr>
            </a:pPr>
            <a:endParaRPr lang="en-US" dirty="0" smtClean="0"/>
          </a:p>
        </p:txBody>
      </p:sp>
      <p:sp>
        <p:nvSpPr>
          <p:cNvPr id="5"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solidFill>
                  <a:srgbClr val="FF965C"/>
                </a:solidFill>
              </a:rPr>
              <a:t>Experiment</a:t>
            </a:r>
            <a:r>
              <a:rPr lang="en-US" sz="5400" dirty="0" smtClean="0"/>
              <a:t> 1 Summary</a:t>
            </a:r>
            <a:endParaRPr lang="en-US" sz="5400" dirty="0"/>
          </a:p>
        </p:txBody>
      </p:sp>
    </p:spTree>
    <p:extLst>
      <p:ext uri="{BB962C8B-B14F-4D97-AF65-F5344CB8AC3E}">
        <p14:creationId xmlns:p14="http://schemas.microsoft.com/office/powerpoint/2010/main" val="287098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32387"/>
            <a:ext cx="10972800" cy="5422421"/>
          </a:xfrm>
        </p:spPr>
        <p:txBody>
          <a:bodyPr>
            <a:normAutofit/>
          </a:bodyPr>
          <a:lstStyle/>
          <a:p>
            <a:r>
              <a:rPr lang="en-US" sz="3200" dirty="0" smtClean="0"/>
              <a:t>Questions of interest: </a:t>
            </a:r>
            <a:endParaRPr lang="en-US" sz="3200" dirty="0"/>
          </a:p>
          <a:p>
            <a:pPr lvl="1"/>
            <a:r>
              <a:rPr lang="en-US" dirty="0" smtClean="0"/>
              <a:t>Do the effects of context boundaries on memory relate to better subsequent memory?</a:t>
            </a:r>
            <a:endParaRPr lang="en-US" dirty="0"/>
          </a:p>
          <a:p>
            <a:endParaRPr lang="en-US" sz="2800" dirty="0"/>
          </a:p>
          <a:p>
            <a:endParaRPr lang="en-US" sz="2200" dirty="0"/>
          </a:p>
        </p:txBody>
      </p:sp>
      <p:sp>
        <p:nvSpPr>
          <p:cNvPr id="5"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2</a:t>
            </a:r>
            <a:endParaRPr lang="en-US" sz="5400"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2426168"/>
            <a:ext cx="4352925" cy="4431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676525" y="2790824"/>
            <a:ext cx="3533775" cy="369332"/>
          </a:xfrm>
          <a:prstGeom prst="rect">
            <a:avLst/>
          </a:prstGeom>
          <a:noFill/>
        </p:spPr>
        <p:txBody>
          <a:bodyPr wrap="square" rtlCol="0">
            <a:spAutoFit/>
          </a:bodyPr>
          <a:lstStyle/>
          <a:p>
            <a:r>
              <a:rPr lang="en-US" dirty="0" smtClean="0">
                <a:solidFill>
                  <a:schemeClr val="bg1"/>
                </a:solidFill>
              </a:rPr>
              <a:t>Modified from </a:t>
            </a:r>
            <a:r>
              <a:rPr lang="en-US" dirty="0" err="1" smtClean="0">
                <a:solidFill>
                  <a:schemeClr val="bg1"/>
                </a:solidFill>
              </a:rPr>
              <a:t>Zacks</a:t>
            </a:r>
            <a:r>
              <a:rPr lang="en-US" dirty="0" smtClean="0">
                <a:solidFill>
                  <a:schemeClr val="bg1"/>
                </a:solidFill>
              </a:rPr>
              <a:t> et al., 2006</a:t>
            </a:r>
            <a:endParaRPr lang="en-US" dirty="0">
              <a:solidFill>
                <a:schemeClr val="bg1"/>
              </a:solidFill>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2426168"/>
            <a:ext cx="4352924" cy="4431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95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32387"/>
            <a:ext cx="10972800" cy="5422421"/>
          </a:xfrm>
        </p:spPr>
        <p:txBody>
          <a:bodyPr>
            <a:normAutofit/>
          </a:bodyPr>
          <a:lstStyle/>
          <a:p>
            <a:r>
              <a:rPr lang="en-US" sz="3200" dirty="0" smtClean="0"/>
              <a:t>Questions of interest: </a:t>
            </a:r>
            <a:endParaRPr lang="en-US" sz="3200" dirty="0"/>
          </a:p>
          <a:p>
            <a:pPr lvl="1"/>
            <a:r>
              <a:rPr lang="en-US" dirty="0" smtClean="0"/>
              <a:t>Do the effects of context boundaries on memory relate to better subsequent memory?</a:t>
            </a:r>
            <a:endParaRPr lang="en-US" dirty="0"/>
          </a:p>
          <a:p>
            <a:pPr lvl="1"/>
            <a:r>
              <a:rPr lang="en-US" dirty="0" smtClean="0"/>
              <a:t>Are there age-related differences in context boundary effects?</a:t>
            </a:r>
          </a:p>
          <a:p>
            <a:endParaRPr lang="en-US" sz="3200" dirty="0" smtClean="0"/>
          </a:p>
          <a:p>
            <a:r>
              <a:rPr lang="en-US" sz="3200" dirty="0" smtClean="0"/>
              <a:t>Same setup but added an item-context memory phase</a:t>
            </a:r>
          </a:p>
          <a:p>
            <a:r>
              <a:rPr lang="en-US" sz="3200" dirty="0" smtClean="0"/>
              <a:t>Looking at correlation between individual differences in context boundary effect and subsequent memory</a:t>
            </a:r>
          </a:p>
          <a:p>
            <a:r>
              <a:rPr lang="en-US" sz="3200" dirty="0" smtClean="0"/>
              <a:t>Focusing on Spatial Memory variant (can talk about temporal later if interested after)</a:t>
            </a:r>
            <a:endParaRPr lang="en-US" dirty="0"/>
          </a:p>
          <a:p>
            <a:endParaRPr lang="en-US" sz="2800" dirty="0"/>
          </a:p>
          <a:p>
            <a:endParaRPr lang="en-US" sz="2200" dirty="0"/>
          </a:p>
        </p:txBody>
      </p:sp>
      <p:sp>
        <p:nvSpPr>
          <p:cNvPr id="5"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2</a:t>
            </a:r>
            <a:endParaRPr lang="en-US" sz="5400" dirty="0"/>
          </a:p>
        </p:txBody>
      </p:sp>
    </p:spTree>
    <p:extLst>
      <p:ext uri="{BB962C8B-B14F-4D97-AF65-F5344CB8AC3E}">
        <p14:creationId xmlns:p14="http://schemas.microsoft.com/office/powerpoint/2010/main" val="322213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7"/>
          <p:cNvSpPr>
            <a:spLocks noChangeArrowheads="1"/>
          </p:cNvSpPr>
          <p:nvPr/>
        </p:nvSpPr>
        <p:spPr bwMode="auto">
          <a:xfrm>
            <a:off x="1213380" y="2031140"/>
            <a:ext cx="4494553" cy="3694737"/>
          </a:xfrm>
          <a:prstGeom prst="rect">
            <a:avLst/>
          </a:prstGeom>
          <a:solidFill>
            <a:schemeClr val="tx1">
              <a:lumMod val="50000"/>
            </a:schemeClr>
          </a:solidFill>
          <a:ln w="63500" cap="rnd" algn="ctr">
            <a:solidFill>
              <a:schemeClr val="tx2"/>
            </a:solidFill>
            <a:miter lim="800000"/>
            <a:headEnd/>
            <a:tailEnd/>
          </a:ln>
        </p:spPr>
        <p:txBody>
          <a:bodyPr lIns="438709" tIns="219354" rIns="438709" bIns="219354" anchor="ctr"/>
          <a:lstStyle/>
          <a:p>
            <a:pPr algn="ctr" defTabSz="4385329" eaLnBrk="1" fontAlgn="auto" hangingPunct="1">
              <a:spcBef>
                <a:spcPts val="0"/>
              </a:spcBef>
              <a:spcAft>
                <a:spcPts val="0"/>
              </a:spcAft>
              <a:defRPr/>
            </a:pPr>
            <a:endParaRPr lang="en-US" dirty="0">
              <a:latin typeface="+mn-lt"/>
              <a:ea typeface="+mn-ea"/>
            </a:endParaRPr>
          </a:p>
        </p:txBody>
      </p:sp>
      <p:sp>
        <p:nvSpPr>
          <p:cNvPr id="19" name="Rectangle 87"/>
          <p:cNvSpPr>
            <a:spLocks noChangeArrowheads="1"/>
          </p:cNvSpPr>
          <p:nvPr/>
        </p:nvSpPr>
        <p:spPr bwMode="auto">
          <a:xfrm>
            <a:off x="6774976" y="2031139"/>
            <a:ext cx="4494553" cy="3694737"/>
          </a:xfrm>
          <a:prstGeom prst="rect">
            <a:avLst/>
          </a:prstGeom>
          <a:solidFill>
            <a:schemeClr val="tx1">
              <a:lumMod val="50000"/>
            </a:schemeClr>
          </a:solidFill>
          <a:ln w="63500" cap="rnd" algn="ctr">
            <a:solidFill>
              <a:schemeClr val="tx2"/>
            </a:solidFill>
            <a:miter lim="800000"/>
            <a:headEnd/>
            <a:tailEnd/>
          </a:ln>
        </p:spPr>
        <p:txBody>
          <a:bodyPr lIns="438709" tIns="219354" rIns="438709" bIns="219354" anchor="ctr"/>
          <a:lstStyle/>
          <a:p>
            <a:pPr algn="ctr" defTabSz="4385329" eaLnBrk="1" fontAlgn="auto" hangingPunct="1">
              <a:spcBef>
                <a:spcPts val="0"/>
              </a:spcBef>
              <a:spcAft>
                <a:spcPts val="0"/>
              </a:spcAft>
              <a:defRPr/>
            </a:pPr>
            <a:endParaRPr lang="en-US" dirty="0">
              <a:latin typeface="+mn-lt"/>
              <a:ea typeface="+mn-ea"/>
            </a:endParaRPr>
          </a:p>
        </p:txBody>
      </p:sp>
      <p:sp>
        <p:nvSpPr>
          <p:cNvPr id="22" name="TextBox 21"/>
          <p:cNvSpPr txBox="1"/>
          <p:nvPr/>
        </p:nvSpPr>
        <p:spPr>
          <a:xfrm>
            <a:off x="6805456" y="3704761"/>
            <a:ext cx="4435368" cy="400110"/>
          </a:xfrm>
          <a:prstGeom prst="rect">
            <a:avLst/>
          </a:prstGeom>
          <a:noFill/>
        </p:spPr>
        <p:txBody>
          <a:bodyPr wrap="square" rtlCol="0">
            <a:spAutoFit/>
          </a:bodyPr>
          <a:lstStyle/>
          <a:p>
            <a:pPr algn="ctr"/>
            <a:r>
              <a:rPr lang="en-US" sz="2000" b="1" dirty="0" smtClean="0">
                <a:solidFill>
                  <a:schemeClr val="tx2"/>
                </a:solidFill>
              </a:rPr>
              <a:t>When?</a:t>
            </a:r>
            <a:endParaRPr lang="en-US" sz="2000" b="1" dirty="0">
              <a:solidFill>
                <a:schemeClr val="tx2"/>
              </a:solidFill>
            </a:endParaRPr>
          </a:p>
        </p:txBody>
      </p:sp>
      <p:sp>
        <p:nvSpPr>
          <p:cNvPr id="23" name="TextBox 22"/>
          <p:cNvSpPr txBox="1"/>
          <p:nvPr/>
        </p:nvSpPr>
        <p:spPr>
          <a:xfrm>
            <a:off x="1272565" y="3657106"/>
            <a:ext cx="4435368" cy="400110"/>
          </a:xfrm>
          <a:prstGeom prst="rect">
            <a:avLst/>
          </a:prstGeom>
          <a:noFill/>
        </p:spPr>
        <p:txBody>
          <a:bodyPr wrap="square" rtlCol="0">
            <a:spAutoFit/>
          </a:bodyPr>
          <a:lstStyle/>
          <a:p>
            <a:pPr algn="ctr"/>
            <a:r>
              <a:rPr lang="en-US" sz="2000" b="1" dirty="0" smtClean="0">
                <a:solidFill>
                  <a:schemeClr val="tx2"/>
                </a:solidFill>
              </a:rPr>
              <a:t>Where?</a:t>
            </a:r>
            <a:endParaRPr lang="en-US" sz="2000" b="1" dirty="0">
              <a:solidFill>
                <a:schemeClr val="tx2"/>
              </a:solidFill>
            </a:endParaRPr>
          </a:p>
        </p:txBody>
      </p:sp>
      <p:pic>
        <p:nvPicPr>
          <p:cNvPr id="16"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010" y="4277672"/>
            <a:ext cx="1094292" cy="1094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805457" y="4168429"/>
            <a:ext cx="4435368" cy="1015663"/>
          </a:xfrm>
          <a:prstGeom prst="rect">
            <a:avLst/>
          </a:prstGeom>
          <a:noFill/>
        </p:spPr>
        <p:txBody>
          <a:bodyPr wrap="square" rtlCol="0">
            <a:spAutoFit/>
          </a:bodyPr>
          <a:lstStyle/>
          <a:p>
            <a:pPr algn="ctr"/>
            <a:r>
              <a:rPr lang="en-US" sz="2000" b="1" dirty="0" smtClean="0">
                <a:solidFill>
                  <a:schemeClr val="tx2"/>
                </a:solidFill>
              </a:rPr>
              <a:t>  First	        	Second</a:t>
            </a:r>
          </a:p>
          <a:p>
            <a:pPr algn="ctr"/>
            <a:r>
              <a:rPr lang="en-US" sz="2000" b="1" dirty="0" smtClean="0">
                <a:solidFill>
                  <a:schemeClr val="tx2"/>
                </a:solidFill>
              </a:rPr>
              <a:t>     	      Half			 </a:t>
            </a:r>
            <a:r>
              <a:rPr lang="en-US" sz="2000" b="1" dirty="0">
                <a:solidFill>
                  <a:schemeClr val="tx2"/>
                </a:solidFill>
              </a:rPr>
              <a:t> </a:t>
            </a:r>
            <a:r>
              <a:rPr lang="en-US" sz="2000" b="1" dirty="0" smtClean="0">
                <a:solidFill>
                  <a:schemeClr val="tx2"/>
                </a:solidFill>
              </a:rPr>
              <a:t>     Half 				</a:t>
            </a:r>
            <a:endParaRPr lang="en-US" sz="2000" b="1" dirty="0">
              <a:solidFill>
                <a:schemeClr val="tx2"/>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95" y="4150619"/>
            <a:ext cx="1323007" cy="132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1505" y="4133323"/>
            <a:ext cx="1323007" cy="132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5013" y="2249706"/>
            <a:ext cx="1291285" cy="1291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7498" y="2249705"/>
            <a:ext cx="1291285" cy="1291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Item-Context Memory Task</a:t>
            </a:r>
            <a:endParaRPr lang="en-US" sz="5400" dirty="0"/>
          </a:p>
        </p:txBody>
      </p:sp>
    </p:spTree>
    <p:extLst>
      <p:ext uri="{BB962C8B-B14F-4D97-AF65-F5344CB8AC3E}">
        <p14:creationId xmlns:p14="http://schemas.microsoft.com/office/powerpoint/2010/main" val="31965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2" grpId="0"/>
      <p:bldP spid="2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673696" y="1996319"/>
            <a:ext cx="3466098" cy="2610378"/>
          </a:xfrm>
          <a:prstGeom prst="rect">
            <a:avLst/>
          </a:prstGeom>
        </p:spPr>
      </p:pic>
      <p:sp>
        <p:nvSpPr>
          <p:cNvPr id="2" name="Title 1"/>
          <p:cNvSpPr>
            <a:spLocks noGrp="1"/>
          </p:cNvSpPr>
          <p:nvPr>
            <p:ph type="title"/>
          </p:nvPr>
        </p:nvSpPr>
        <p:spPr>
          <a:xfrm>
            <a:off x="0" y="267494"/>
            <a:ext cx="12279086" cy="1399032"/>
          </a:xfrm>
        </p:spPr>
        <p:txBody>
          <a:bodyPr>
            <a:normAutofit/>
          </a:bodyPr>
          <a:lstStyle/>
          <a:p>
            <a:pPr algn="ctr"/>
            <a:r>
              <a:rPr lang="en-US" dirty="0" smtClean="0"/>
              <a:t>Rather we perceive and remember distinct</a:t>
            </a:r>
            <a:br>
              <a:rPr lang="en-US" dirty="0" smtClean="0"/>
            </a:br>
            <a:r>
              <a:rPr lang="en-US" dirty="0" smtClean="0"/>
              <a:t>slices or segments of the world</a:t>
            </a:r>
            <a:endParaRPr lang="en-US" dirty="0"/>
          </a:p>
        </p:txBody>
      </p:sp>
      <p:pic>
        <p:nvPicPr>
          <p:cNvPr id="3" name="Picture 2"/>
          <p:cNvPicPr>
            <a:picLocks noChangeAspect="1"/>
          </p:cNvPicPr>
          <p:nvPr/>
        </p:nvPicPr>
        <p:blipFill>
          <a:blip r:embed="rId4"/>
          <a:stretch>
            <a:fillRect/>
          </a:stretch>
        </p:blipFill>
        <p:spPr>
          <a:xfrm>
            <a:off x="0" y="1868260"/>
            <a:ext cx="3075361" cy="2246540"/>
          </a:xfrm>
          <a:prstGeom prst="rect">
            <a:avLst/>
          </a:prstGeom>
        </p:spPr>
      </p:pic>
      <p:pic>
        <p:nvPicPr>
          <p:cNvPr id="4" name="Picture 3"/>
          <p:cNvPicPr>
            <a:picLocks noChangeAspect="1"/>
          </p:cNvPicPr>
          <p:nvPr/>
        </p:nvPicPr>
        <p:blipFill>
          <a:blip r:embed="rId5"/>
          <a:stretch>
            <a:fillRect/>
          </a:stretch>
        </p:blipFill>
        <p:spPr>
          <a:xfrm>
            <a:off x="8783413" y="1666526"/>
            <a:ext cx="3151090" cy="2448274"/>
          </a:xfrm>
          <a:prstGeom prst="rect">
            <a:avLst/>
          </a:prstGeom>
        </p:spPr>
      </p:pic>
      <p:pic>
        <p:nvPicPr>
          <p:cNvPr id="6" name="Picture 5"/>
          <p:cNvPicPr>
            <a:picLocks noChangeAspect="1"/>
          </p:cNvPicPr>
          <p:nvPr/>
        </p:nvPicPr>
        <p:blipFill>
          <a:blip r:embed="rId6"/>
          <a:stretch>
            <a:fillRect/>
          </a:stretch>
        </p:blipFill>
        <p:spPr>
          <a:xfrm>
            <a:off x="8018689" y="4444593"/>
            <a:ext cx="3231173" cy="2413407"/>
          </a:xfrm>
          <a:prstGeom prst="rect">
            <a:avLst/>
          </a:prstGeom>
        </p:spPr>
      </p:pic>
      <p:pic>
        <p:nvPicPr>
          <p:cNvPr id="8" name="Picture 7"/>
          <p:cNvPicPr>
            <a:picLocks noChangeAspect="1"/>
          </p:cNvPicPr>
          <p:nvPr/>
        </p:nvPicPr>
        <p:blipFill>
          <a:blip r:embed="rId7"/>
          <a:stretch>
            <a:fillRect/>
          </a:stretch>
        </p:blipFill>
        <p:spPr>
          <a:xfrm>
            <a:off x="355715" y="4373002"/>
            <a:ext cx="3518814" cy="2439080"/>
          </a:xfrm>
          <a:prstGeom prst="rect">
            <a:avLst/>
          </a:prstGeom>
        </p:spPr>
      </p:pic>
      <p:pic>
        <p:nvPicPr>
          <p:cNvPr id="9" name="Picture 8"/>
          <p:cNvPicPr>
            <a:picLocks noChangeAspect="1"/>
          </p:cNvPicPr>
          <p:nvPr/>
        </p:nvPicPr>
        <p:blipFill>
          <a:blip r:embed="rId8"/>
          <a:stretch>
            <a:fillRect/>
          </a:stretch>
        </p:blipFill>
        <p:spPr>
          <a:xfrm>
            <a:off x="6823610" y="2726972"/>
            <a:ext cx="3230440" cy="2513480"/>
          </a:xfrm>
          <a:prstGeom prst="rect">
            <a:avLst/>
          </a:prstGeom>
        </p:spPr>
      </p:pic>
      <p:pic>
        <p:nvPicPr>
          <p:cNvPr id="5" name="Picture 4"/>
          <p:cNvPicPr>
            <a:picLocks noChangeAspect="1"/>
          </p:cNvPicPr>
          <p:nvPr/>
        </p:nvPicPr>
        <p:blipFill>
          <a:blip r:embed="rId9"/>
          <a:stretch>
            <a:fillRect/>
          </a:stretch>
        </p:blipFill>
        <p:spPr>
          <a:xfrm>
            <a:off x="2420525" y="3724583"/>
            <a:ext cx="3333750" cy="2423813"/>
          </a:xfrm>
          <a:prstGeom prst="rect">
            <a:avLst/>
          </a:prstGeom>
        </p:spPr>
      </p:pic>
    </p:spTree>
    <p:extLst>
      <p:ext uri="{BB962C8B-B14F-4D97-AF65-F5344CB8AC3E}">
        <p14:creationId xmlns:p14="http://schemas.microsoft.com/office/powerpoint/2010/main" val="214378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32387"/>
            <a:ext cx="10972800" cy="5422421"/>
          </a:xfrm>
        </p:spPr>
        <p:txBody>
          <a:bodyPr>
            <a:normAutofit lnSpcReduction="10000"/>
          </a:bodyPr>
          <a:lstStyle/>
          <a:p>
            <a:r>
              <a:rPr lang="en-US" sz="3200" dirty="0" smtClean="0"/>
              <a:t>26 YA’s (18-33; 10 males, 15.3 years </a:t>
            </a:r>
            <a:r>
              <a:rPr lang="en-US" sz="3200" dirty="0" err="1" smtClean="0"/>
              <a:t>edu</a:t>
            </a:r>
            <a:r>
              <a:rPr lang="en-US" sz="3200" dirty="0" smtClean="0"/>
              <a:t>)</a:t>
            </a:r>
          </a:p>
          <a:p>
            <a:r>
              <a:rPr lang="en-US" sz="3200" dirty="0" smtClean="0"/>
              <a:t>26 OA’s (62-81; 10 males, 16.1 years </a:t>
            </a:r>
            <a:r>
              <a:rPr lang="en-US" sz="3200" dirty="0" err="1" smtClean="0"/>
              <a:t>edu</a:t>
            </a:r>
            <a:r>
              <a:rPr lang="en-US" sz="3200" dirty="0" smtClean="0"/>
              <a:t>)</a:t>
            </a:r>
          </a:p>
          <a:p>
            <a:endParaRPr lang="en-US" sz="3200" dirty="0" smtClean="0"/>
          </a:p>
          <a:p>
            <a:r>
              <a:rPr lang="en-US" sz="3200" dirty="0" smtClean="0"/>
              <a:t>Matched on:</a:t>
            </a:r>
          </a:p>
          <a:p>
            <a:pPr lvl="1"/>
            <a:r>
              <a:rPr lang="en-US" sz="2800" dirty="0" smtClean="0"/>
              <a:t>Gender (exact) </a:t>
            </a:r>
          </a:p>
          <a:p>
            <a:pPr lvl="1"/>
            <a:r>
              <a:rPr lang="en-US" sz="2800" dirty="0" smtClean="0"/>
              <a:t>Years of education (p = 0.19)</a:t>
            </a:r>
          </a:p>
          <a:p>
            <a:endParaRPr lang="en-US" sz="3200" dirty="0" smtClean="0"/>
          </a:p>
          <a:p>
            <a:r>
              <a:rPr lang="en-US" sz="3200" dirty="0" smtClean="0"/>
              <a:t>All participants within age-related norms on a battery of neuropsychological tests</a:t>
            </a:r>
          </a:p>
          <a:p>
            <a:pPr lvl="1"/>
            <a:r>
              <a:rPr lang="en-US" dirty="0" smtClean="0"/>
              <a:t>MMSE, Trail Making, Digit Span, Digit Symbol, Word List</a:t>
            </a:r>
            <a:endParaRPr lang="en-US" dirty="0"/>
          </a:p>
          <a:p>
            <a:endParaRPr lang="en-US" sz="2800" dirty="0"/>
          </a:p>
          <a:p>
            <a:endParaRPr lang="en-US" sz="2200" dirty="0"/>
          </a:p>
        </p:txBody>
      </p:sp>
      <p:sp>
        <p:nvSpPr>
          <p:cNvPr id="5"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2</a:t>
            </a:r>
            <a:endParaRPr lang="en-US" sz="5400" dirty="0"/>
          </a:p>
        </p:txBody>
      </p:sp>
    </p:spTree>
    <p:extLst>
      <p:ext uri="{BB962C8B-B14F-4D97-AF65-F5344CB8AC3E}">
        <p14:creationId xmlns:p14="http://schemas.microsoft.com/office/powerpoint/2010/main" val="213773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925" y="1393046"/>
            <a:ext cx="8515350" cy="4806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TextBox 31"/>
          <p:cNvSpPr txBox="1"/>
          <p:nvPr/>
        </p:nvSpPr>
        <p:spPr>
          <a:xfrm rot="16200000">
            <a:off x="1742368" y="3299529"/>
            <a:ext cx="4968671" cy="830997"/>
          </a:xfrm>
          <a:prstGeom prst="rect">
            <a:avLst/>
          </a:prstGeom>
          <a:noFill/>
        </p:spPr>
        <p:txBody>
          <a:bodyPr wrap="square" rtlCol="0">
            <a:spAutoFit/>
          </a:bodyPr>
          <a:lstStyle/>
          <a:p>
            <a:pPr algn="ctr"/>
            <a:r>
              <a:rPr lang="en-US" sz="2400" dirty="0" err="1" smtClean="0">
                <a:solidFill>
                  <a:schemeClr val="bg1"/>
                </a:solidFill>
                <a:latin typeface="Arial" panose="020B0604020202020204" pitchFamily="34" charset="0"/>
                <a:cs typeface="Arial" panose="020B0604020202020204" pitchFamily="34" charset="0"/>
              </a:rPr>
              <a:t>Avg</a:t>
            </a:r>
            <a:r>
              <a:rPr lang="en-US" sz="2400" dirty="0" smtClean="0">
                <a:solidFill>
                  <a:schemeClr val="bg1"/>
                </a:solidFill>
                <a:latin typeface="Arial" panose="020B0604020202020204" pitchFamily="34" charset="0"/>
                <a:cs typeface="Arial" panose="020B0604020202020204" pitchFamily="34" charset="0"/>
              </a:rPr>
              <a:t> Distance Rating</a:t>
            </a:r>
          </a:p>
          <a:p>
            <a:pPr algn="ctr"/>
            <a:r>
              <a:rPr lang="en-US" sz="2400" dirty="0" smtClean="0">
                <a:solidFill>
                  <a:schemeClr val="bg1"/>
                </a:solidFill>
                <a:latin typeface="Arial" panose="020B0604020202020204" pitchFamily="34" charset="0"/>
                <a:cs typeface="Arial" panose="020B0604020202020204" pitchFamily="34" charset="0"/>
              </a:rPr>
              <a:t> (1- 4 Scale)</a:t>
            </a:r>
            <a:endParaRPr lang="en-US" sz="2400"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70488" y="1249794"/>
            <a:ext cx="3520438"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Both groups show significant context boundary effects (p’s &lt; 0.001]</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However, the effect was significantly smaller for older adults [p = 0.01]</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Driven by older adults giving higher ratings for 1-away and 3-within pairs [p’s &lt; 0.01]</a:t>
            </a:r>
          </a:p>
        </p:txBody>
      </p:sp>
      <p:sp>
        <p:nvSpPr>
          <p:cNvPr id="13"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2 – Spatial Results</a:t>
            </a:r>
            <a:endParaRPr lang="en-US" sz="5400" dirty="0"/>
          </a:p>
        </p:txBody>
      </p:sp>
      <p:sp>
        <p:nvSpPr>
          <p:cNvPr id="44" name="Left Brace 43"/>
          <p:cNvSpPr/>
          <p:nvPr/>
        </p:nvSpPr>
        <p:spPr>
          <a:xfrm rot="5400000">
            <a:off x="6531861" y="2596628"/>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45" name="TextBox 6"/>
          <p:cNvSpPr txBox="1">
            <a:spLocks noChangeArrowheads="1"/>
          </p:cNvSpPr>
          <p:nvPr/>
        </p:nvSpPr>
        <p:spPr bwMode="auto">
          <a:xfrm>
            <a:off x="6269425" y="2371712"/>
            <a:ext cx="810698"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22" name="Left Brace 21"/>
          <p:cNvSpPr/>
          <p:nvPr/>
        </p:nvSpPr>
        <p:spPr>
          <a:xfrm rot="5400000">
            <a:off x="9560811" y="2558528"/>
            <a:ext cx="285827"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23" name="TextBox 6"/>
          <p:cNvSpPr txBox="1">
            <a:spLocks noChangeArrowheads="1"/>
          </p:cNvSpPr>
          <p:nvPr/>
        </p:nvSpPr>
        <p:spPr bwMode="auto">
          <a:xfrm>
            <a:off x="9298375" y="2333612"/>
            <a:ext cx="810698"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10" name="Left Brace 9"/>
          <p:cNvSpPr/>
          <p:nvPr/>
        </p:nvSpPr>
        <p:spPr>
          <a:xfrm rot="5400000">
            <a:off x="7431744" y="2131266"/>
            <a:ext cx="285827" cy="3289478"/>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11" name="TextBox 6"/>
          <p:cNvSpPr txBox="1">
            <a:spLocks noChangeArrowheads="1"/>
          </p:cNvSpPr>
          <p:nvPr/>
        </p:nvSpPr>
        <p:spPr bwMode="auto">
          <a:xfrm>
            <a:off x="7336466" y="3292008"/>
            <a:ext cx="499730"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Tree>
    <p:extLst>
      <p:ext uri="{BB962C8B-B14F-4D97-AF65-F5344CB8AC3E}">
        <p14:creationId xmlns:p14="http://schemas.microsoft.com/office/powerpoint/2010/main" val="364250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22" grpId="0" animBg="1"/>
      <p:bldP spid="23" grpId="0"/>
      <p:bldP spid="10" grpId="0" animBg="1"/>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4864664" y="1380177"/>
            <a:ext cx="6878398" cy="4808435"/>
          </a:xfrm>
          <a:prstGeom prst="rect">
            <a:avLst/>
          </a:prstGeom>
        </p:spPr>
      </p:pic>
      <p:sp>
        <p:nvSpPr>
          <p:cNvPr id="32" name="TextBox 31"/>
          <p:cNvSpPr txBox="1"/>
          <p:nvPr/>
        </p:nvSpPr>
        <p:spPr>
          <a:xfrm rot="16200000">
            <a:off x="2113843" y="3484195"/>
            <a:ext cx="4968671" cy="461665"/>
          </a:xfrm>
          <a:prstGeom prst="rect">
            <a:avLst/>
          </a:prstGeom>
          <a:noFill/>
        </p:spPr>
        <p:txBody>
          <a:bodyPr wrap="square" rtlCol="0">
            <a:spAutoFit/>
          </a:bodyPr>
          <a:lstStyle/>
          <a:p>
            <a:pPr algn="ctr"/>
            <a:r>
              <a:rPr lang="en-US" sz="2400" dirty="0" smtClean="0">
                <a:latin typeface="Arial" panose="020B0604020202020204" pitchFamily="34" charset="0"/>
                <a:cs typeface="Arial" panose="020B0604020202020204" pitchFamily="34" charset="0"/>
              </a:rPr>
              <a:t>Proportion of Hits</a:t>
            </a:r>
            <a:endParaRPr lang="en-US" sz="2400" dirty="0">
              <a:latin typeface="Arial" panose="020B0604020202020204" pitchFamily="34" charset="0"/>
              <a:cs typeface="Arial" panose="020B0604020202020204" pitchFamily="34" charset="0"/>
            </a:endParaRPr>
          </a:p>
        </p:txBody>
      </p:sp>
      <p:sp>
        <p:nvSpPr>
          <p:cNvPr id="6" name="TextBox 5"/>
          <p:cNvSpPr txBox="1"/>
          <p:nvPr/>
        </p:nvSpPr>
        <p:spPr>
          <a:xfrm>
            <a:off x="70487" y="1706994"/>
            <a:ext cx="4437717"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Both groups showed better memory for Where? than When? [p’s &lt; 0.001]</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Older adults showed poorer memory for both contexts [p’s &lt; 0.004]</a:t>
            </a:r>
          </a:p>
          <a:p>
            <a:pPr marL="800100" lvl="1" indent="-342900">
              <a:buFont typeface="Arial" panose="020B0604020202020204" pitchFamily="34" charset="0"/>
              <a:buChar char="•"/>
            </a:pPr>
            <a:endParaRPr lang="en-US" sz="2400" dirty="0" smtClean="0"/>
          </a:p>
          <a:p>
            <a:pPr marL="800100" lvl="1" indent="-342900">
              <a:buFont typeface="Arial" panose="020B0604020202020204" pitchFamily="34" charset="0"/>
              <a:buChar char="•"/>
            </a:pPr>
            <a:r>
              <a:rPr lang="en-US" sz="2400" dirty="0" smtClean="0"/>
              <a:t>Though more pronounced for “When?”</a:t>
            </a:r>
            <a:endParaRPr lang="en-US" sz="2400" dirty="0"/>
          </a:p>
        </p:txBody>
      </p:sp>
      <p:sp>
        <p:nvSpPr>
          <p:cNvPr id="13"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2 – Item-Context Results</a:t>
            </a:r>
            <a:endParaRPr lang="en-US" sz="5400" dirty="0"/>
          </a:p>
        </p:txBody>
      </p:sp>
      <p:sp>
        <p:nvSpPr>
          <p:cNvPr id="44" name="Left Brace 43"/>
          <p:cNvSpPr/>
          <p:nvPr/>
        </p:nvSpPr>
        <p:spPr>
          <a:xfrm rot="5400000">
            <a:off x="6498544" y="1934661"/>
            <a:ext cx="142912"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45" name="TextBox 6"/>
          <p:cNvSpPr txBox="1">
            <a:spLocks noChangeArrowheads="1"/>
          </p:cNvSpPr>
          <p:nvPr/>
        </p:nvSpPr>
        <p:spPr bwMode="auto">
          <a:xfrm>
            <a:off x="6174175" y="1781162"/>
            <a:ext cx="810698"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22" name="Left Brace 21"/>
          <p:cNvSpPr/>
          <p:nvPr/>
        </p:nvSpPr>
        <p:spPr>
          <a:xfrm rot="5400000">
            <a:off x="8861269" y="2276996"/>
            <a:ext cx="160911" cy="518160"/>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23" name="TextBox 6"/>
          <p:cNvSpPr txBox="1">
            <a:spLocks noChangeArrowheads="1"/>
          </p:cNvSpPr>
          <p:nvPr/>
        </p:nvSpPr>
        <p:spPr bwMode="auto">
          <a:xfrm>
            <a:off x="8536375" y="2095487"/>
            <a:ext cx="810698"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
        <p:nvSpPr>
          <p:cNvPr id="12" name="Left Brace 11"/>
          <p:cNvSpPr/>
          <p:nvPr/>
        </p:nvSpPr>
        <p:spPr>
          <a:xfrm rot="5400000">
            <a:off x="7673037" y="531526"/>
            <a:ext cx="154217" cy="2383156"/>
          </a:xfrm>
          <a:prstGeom prst="leftBrace">
            <a:avLst>
              <a:gd name="adj1" fmla="val 0"/>
              <a:gd name="adj2" fmla="val 50000"/>
            </a:avLst>
          </a:prstGeom>
          <a:ln w="31750">
            <a:solidFill>
              <a:prstClr val="black"/>
            </a:solidFill>
          </a:ln>
        </p:spPr>
        <p:style>
          <a:lnRef idx="1">
            <a:schemeClr val="accent1"/>
          </a:lnRef>
          <a:fillRef idx="0">
            <a:schemeClr val="accent1"/>
          </a:fillRef>
          <a:effectRef idx="0">
            <a:schemeClr val="accent1"/>
          </a:effectRef>
          <a:fontRef idx="minor">
            <a:schemeClr val="tx1"/>
          </a:fontRef>
        </p:style>
        <p:txBody>
          <a:bodyPr lIns="78373" tIns="39187" rIns="78373" bIns="39187" anchor="ctr"/>
          <a:lstStyle/>
          <a:p>
            <a:pPr algn="ctr">
              <a:defRPr/>
            </a:pPr>
            <a:endParaRPr lang="en-US" dirty="0">
              <a:solidFill>
                <a:schemeClr val="bg1"/>
              </a:solidFill>
            </a:endParaRPr>
          </a:p>
        </p:txBody>
      </p:sp>
      <p:sp>
        <p:nvSpPr>
          <p:cNvPr id="14" name="TextBox 6"/>
          <p:cNvSpPr txBox="1">
            <a:spLocks noChangeArrowheads="1"/>
          </p:cNvSpPr>
          <p:nvPr/>
        </p:nvSpPr>
        <p:spPr bwMode="auto">
          <a:xfrm>
            <a:off x="7467600" y="1304912"/>
            <a:ext cx="600076" cy="663917"/>
          </a:xfrm>
          <a:prstGeom prst="rect">
            <a:avLst/>
          </a:prstGeom>
          <a:noFill/>
          <a:ln w="9525">
            <a:noFill/>
            <a:miter lim="800000"/>
            <a:headEnd/>
            <a:tailEnd/>
          </a:ln>
        </p:spPr>
        <p:txBody>
          <a:bodyPr wrap="square" lIns="78373" tIns="39187" rIns="78373" bIns="39187">
            <a:spAutoFit/>
          </a:bodyPr>
          <a:lstStyle/>
          <a:p>
            <a:pPr algn="ctr"/>
            <a:r>
              <a:rPr lang="en-US" sz="3800" dirty="0" smtClean="0">
                <a:solidFill>
                  <a:schemeClr val="bg1"/>
                </a:solidFill>
              </a:rPr>
              <a:t>*</a:t>
            </a:r>
            <a:endParaRPr lang="en-US" sz="3800" dirty="0">
              <a:solidFill>
                <a:schemeClr val="bg1"/>
              </a:solidFill>
            </a:endParaRPr>
          </a:p>
        </p:txBody>
      </p:sp>
    </p:spTree>
    <p:extLst>
      <p:ext uri="{BB962C8B-B14F-4D97-AF65-F5344CB8AC3E}">
        <p14:creationId xmlns:p14="http://schemas.microsoft.com/office/powerpoint/2010/main" val="42392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4" grpId="0" animBg="1"/>
      <p:bldP spid="45" grpId="0"/>
      <p:bldP spid="22" grpId="0" animBg="1"/>
      <p:bldP spid="23" grpId="0"/>
      <p:bldP spid="12" grpId="0" animBg="1"/>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43050"/>
            <a:ext cx="12192000" cy="53149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2 – Correlation Results</a:t>
            </a:r>
            <a:endParaRPr lang="en-US" sz="5400" dirty="0"/>
          </a:p>
        </p:txBody>
      </p:sp>
      <p:pic>
        <p:nvPicPr>
          <p:cNvPr id="15" name="Picture 14"/>
          <p:cNvPicPr>
            <a:picLocks noChangeAspect="1"/>
          </p:cNvPicPr>
          <p:nvPr/>
        </p:nvPicPr>
        <p:blipFill>
          <a:blip r:embed="rId3"/>
          <a:stretch>
            <a:fillRect/>
          </a:stretch>
        </p:blipFill>
        <p:spPr>
          <a:xfrm>
            <a:off x="552691" y="2187583"/>
            <a:ext cx="4966001" cy="4241792"/>
          </a:xfrm>
          <a:prstGeom prst="rect">
            <a:avLst/>
          </a:prstGeom>
        </p:spPr>
      </p:pic>
      <p:pic>
        <p:nvPicPr>
          <p:cNvPr id="16" name="Picture 15"/>
          <p:cNvPicPr>
            <a:picLocks noChangeAspect="1"/>
          </p:cNvPicPr>
          <p:nvPr/>
        </p:nvPicPr>
        <p:blipFill>
          <a:blip r:embed="rId4"/>
          <a:stretch>
            <a:fillRect/>
          </a:stretch>
        </p:blipFill>
        <p:spPr>
          <a:xfrm>
            <a:off x="6210541" y="2187583"/>
            <a:ext cx="4966001" cy="4241792"/>
          </a:xfrm>
          <a:prstGeom prst="rect">
            <a:avLst/>
          </a:prstGeom>
        </p:spPr>
      </p:pic>
      <p:sp>
        <p:nvSpPr>
          <p:cNvPr id="4" name="TextBox 3"/>
          <p:cNvSpPr txBox="1"/>
          <p:nvPr/>
        </p:nvSpPr>
        <p:spPr>
          <a:xfrm>
            <a:off x="723900" y="6496050"/>
            <a:ext cx="4600575" cy="369332"/>
          </a:xfrm>
          <a:prstGeom prst="rect">
            <a:avLst/>
          </a:prstGeom>
          <a:noFill/>
        </p:spPr>
        <p:txBody>
          <a:bodyPr wrap="square" rtlCol="0">
            <a:spAutoFit/>
          </a:bodyPr>
          <a:lstStyle/>
          <a:p>
            <a:pPr algn="ctr"/>
            <a:r>
              <a:rPr lang="en-US" dirty="0" smtClean="0">
                <a:solidFill>
                  <a:schemeClr val="bg1"/>
                </a:solidFill>
              </a:rPr>
              <a:t>Context Boundary Effect</a:t>
            </a:r>
            <a:endParaRPr lang="en-US" dirty="0">
              <a:solidFill>
                <a:schemeClr val="bg1"/>
              </a:solidFill>
            </a:endParaRPr>
          </a:p>
        </p:txBody>
      </p:sp>
      <p:sp>
        <p:nvSpPr>
          <p:cNvPr id="17" name="TextBox 16"/>
          <p:cNvSpPr txBox="1"/>
          <p:nvPr/>
        </p:nvSpPr>
        <p:spPr>
          <a:xfrm>
            <a:off x="6419850" y="6496050"/>
            <a:ext cx="4591050" cy="369332"/>
          </a:xfrm>
          <a:prstGeom prst="rect">
            <a:avLst/>
          </a:prstGeom>
          <a:noFill/>
        </p:spPr>
        <p:txBody>
          <a:bodyPr wrap="square" rtlCol="0">
            <a:spAutoFit/>
          </a:bodyPr>
          <a:lstStyle/>
          <a:p>
            <a:pPr algn="ctr"/>
            <a:r>
              <a:rPr lang="en-US" dirty="0" smtClean="0">
                <a:solidFill>
                  <a:schemeClr val="bg1"/>
                </a:solidFill>
              </a:rPr>
              <a:t>Context Boundary Effect</a:t>
            </a:r>
            <a:endParaRPr lang="en-US" dirty="0">
              <a:solidFill>
                <a:schemeClr val="bg1"/>
              </a:solidFill>
            </a:endParaRPr>
          </a:p>
        </p:txBody>
      </p:sp>
      <p:sp>
        <p:nvSpPr>
          <p:cNvPr id="18" name="TextBox 17"/>
          <p:cNvSpPr txBox="1"/>
          <p:nvPr/>
        </p:nvSpPr>
        <p:spPr>
          <a:xfrm rot="16200000">
            <a:off x="-1380054" y="4095750"/>
            <a:ext cx="3817384" cy="369332"/>
          </a:xfrm>
          <a:prstGeom prst="rect">
            <a:avLst/>
          </a:prstGeom>
          <a:noFill/>
        </p:spPr>
        <p:txBody>
          <a:bodyPr wrap="square" rtlCol="0">
            <a:spAutoFit/>
          </a:bodyPr>
          <a:lstStyle/>
          <a:p>
            <a:pPr algn="ctr"/>
            <a:r>
              <a:rPr lang="en-US" dirty="0" smtClean="0">
                <a:solidFill>
                  <a:schemeClr val="bg1"/>
                </a:solidFill>
              </a:rPr>
              <a:t>Item-Context Accuracy</a:t>
            </a:r>
            <a:endParaRPr lang="en-US" dirty="0">
              <a:solidFill>
                <a:schemeClr val="bg1"/>
              </a:solidFill>
            </a:endParaRPr>
          </a:p>
        </p:txBody>
      </p:sp>
      <p:sp>
        <p:nvSpPr>
          <p:cNvPr id="19" name="TextBox 18"/>
          <p:cNvSpPr txBox="1"/>
          <p:nvPr/>
        </p:nvSpPr>
        <p:spPr>
          <a:xfrm rot="16200000">
            <a:off x="4363521" y="4095750"/>
            <a:ext cx="3817384" cy="369332"/>
          </a:xfrm>
          <a:prstGeom prst="rect">
            <a:avLst/>
          </a:prstGeom>
          <a:noFill/>
        </p:spPr>
        <p:txBody>
          <a:bodyPr wrap="square" rtlCol="0">
            <a:spAutoFit/>
          </a:bodyPr>
          <a:lstStyle/>
          <a:p>
            <a:pPr algn="ctr"/>
            <a:r>
              <a:rPr lang="en-US" dirty="0" smtClean="0">
                <a:solidFill>
                  <a:schemeClr val="bg1"/>
                </a:solidFill>
              </a:rPr>
              <a:t>Item-Context Accuracy</a:t>
            </a:r>
            <a:endParaRPr lang="en-US" dirty="0">
              <a:solidFill>
                <a:schemeClr val="bg1"/>
              </a:solidFill>
            </a:endParaRPr>
          </a:p>
        </p:txBody>
      </p:sp>
      <p:sp>
        <p:nvSpPr>
          <p:cNvPr id="21" name="TextBox 20"/>
          <p:cNvSpPr txBox="1"/>
          <p:nvPr/>
        </p:nvSpPr>
        <p:spPr>
          <a:xfrm>
            <a:off x="285751" y="6220509"/>
            <a:ext cx="895350" cy="369332"/>
          </a:xfrm>
          <a:prstGeom prst="rect">
            <a:avLst/>
          </a:prstGeom>
          <a:no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-0.25</a:t>
            </a:r>
            <a:endParaRPr lang="en-US" dirty="0">
              <a:solidFill>
                <a:schemeClr val="bg1"/>
              </a:solidFill>
              <a:latin typeface="Arial" panose="020B0604020202020204" pitchFamily="34" charset="0"/>
              <a:cs typeface="Arial" panose="020B0604020202020204" pitchFamily="34" charset="0"/>
            </a:endParaRPr>
          </a:p>
        </p:txBody>
      </p:sp>
      <p:sp>
        <p:nvSpPr>
          <p:cNvPr id="24" name="TextBox 23"/>
          <p:cNvSpPr txBox="1"/>
          <p:nvPr/>
        </p:nvSpPr>
        <p:spPr>
          <a:xfrm>
            <a:off x="4838700" y="6216134"/>
            <a:ext cx="895350"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1</a:t>
            </a:r>
            <a:r>
              <a:rPr lang="en-US" dirty="0" smtClean="0">
                <a:solidFill>
                  <a:schemeClr val="bg1"/>
                </a:solidFill>
                <a:latin typeface="Arial" panose="020B0604020202020204" pitchFamily="34" charset="0"/>
                <a:cs typeface="Arial" panose="020B0604020202020204" pitchFamily="34" charset="0"/>
              </a:rPr>
              <a:t>.25</a:t>
            </a:r>
            <a:endParaRPr lang="en-US" dirty="0">
              <a:solidFill>
                <a:schemeClr val="bg1"/>
              </a:solidFill>
              <a:latin typeface="Arial" panose="020B0604020202020204" pitchFamily="34" charset="0"/>
              <a:cs typeface="Arial" panose="020B0604020202020204" pitchFamily="34" charset="0"/>
            </a:endParaRPr>
          </a:p>
        </p:txBody>
      </p:sp>
      <p:sp>
        <p:nvSpPr>
          <p:cNvPr id="25" name="TextBox 24"/>
          <p:cNvSpPr txBox="1"/>
          <p:nvPr/>
        </p:nvSpPr>
        <p:spPr>
          <a:xfrm>
            <a:off x="5934076" y="6216818"/>
            <a:ext cx="895350" cy="369332"/>
          </a:xfrm>
          <a:prstGeom prst="rect">
            <a:avLst/>
          </a:prstGeom>
          <a:no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-0.25</a:t>
            </a:r>
            <a:endParaRPr lang="en-US" dirty="0">
              <a:solidFill>
                <a:schemeClr val="bg1"/>
              </a:solidFill>
              <a:latin typeface="Arial" panose="020B0604020202020204" pitchFamily="34" charset="0"/>
              <a:cs typeface="Arial" panose="020B0604020202020204" pitchFamily="34" charset="0"/>
            </a:endParaRPr>
          </a:p>
        </p:txBody>
      </p:sp>
      <p:sp>
        <p:nvSpPr>
          <p:cNvPr id="26" name="TextBox 25"/>
          <p:cNvSpPr txBox="1"/>
          <p:nvPr/>
        </p:nvSpPr>
        <p:spPr>
          <a:xfrm>
            <a:off x="10487025" y="6212443"/>
            <a:ext cx="895350"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1</a:t>
            </a:r>
            <a:r>
              <a:rPr lang="en-US" dirty="0" smtClean="0">
                <a:solidFill>
                  <a:schemeClr val="bg1"/>
                </a:solidFill>
                <a:latin typeface="Arial" panose="020B0604020202020204" pitchFamily="34" charset="0"/>
                <a:cs typeface="Arial" panose="020B0604020202020204" pitchFamily="34" charset="0"/>
              </a:rPr>
              <a:t>.25</a:t>
            </a:r>
            <a:endParaRPr lang="en-US" dirty="0">
              <a:solidFill>
                <a:schemeClr val="bg1"/>
              </a:solidFill>
              <a:latin typeface="Arial" panose="020B0604020202020204" pitchFamily="34" charset="0"/>
              <a:cs typeface="Arial" panose="020B0604020202020204" pitchFamily="34" charset="0"/>
            </a:endParaRPr>
          </a:p>
        </p:txBody>
      </p:sp>
      <p:sp>
        <p:nvSpPr>
          <p:cNvPr id="27" name="TextBox 26"/>
          <p:cNvSpPr txBox="1"/>
          <p:nvPr/>
        </p:nvSpPr>
        <p:spPr>
          <a:xfrm>
            <a:off x="704851" y="5886865"/>
            <a:ext cx="895350" cy="369332"/>
          </a:xfrm>
          <a:prstGeom prst="rect">
            <a:avLst/>
          </a:prstGeom>
          <a:no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0.5</a:t>
            </a:r>
            <a:endParaRPr lang="en-US" dirty="0">
              <a:solidFill>
                <a:schemeClr val="bg1"/>
              </a:solidFill>
              <a:latin typeface="Arial" panose="020B0604020202020204" pitchFamily="34" charset="0"/>
              <a:cs typeface="Arial" panose="020B0604020202020204" pitchFamily="34" charset="0"/>
            </a:endParaRPr>
          </a:p>
        </p:txBody>
      </p:sp>
      <p:sp>
        <p:nvSpPr>
          <p:cNvPr id="28" name="TextBox 27"/>
          <p:cNvSpPr txBox="1"/>
          <p:nvPr/>
        </p:nvSpPr>
        <p:spPr>
          <a:xfrm>
            <a:off x="695326" y="2224295"/>
            <a:ext cx="895350" cy="369332"/>
          </a:xfrm>
          <a:prstGeom prst="rect">
            <a:avLst/>
          </a:prstGeom>
          <a:no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1.0</a:t>
            </a:r>
            <a:endParaRPr lang="en-US" dirty="0">
              <a:solidFill>
                <a:schemeClr val="bg1"/>
              </a:solidFill>
              <a:latin typeface="Arial" panose="020B0604020202020204" pitchFamily="34" charset="0"/>
              <a:cs typeface="Arial" panose="020B0604020202020204" pitchFamily="34" charset="0"/>
            </a:endParaRPr>
          </a:p>
        </p:txBody>
      </p:sp>
      <p:sp>
        <p:nvSpPr>
          <p:cNvPr id="29" name="TextBox 28"/>
          <p:cNvSpPr txBox="1"/>
          <p:nvPr/>
        </p:nvSpPr>
        <p:spPr>
          <a:xfrm>
            <a:off x="6362941" y="5896388"/>
            <a:ext cx="895350" cy="369332"/>
          </a:xfrm>
          <a:prstGeom prst="rect">
            <a:avLst/>
          </a:prstGeom>
          <a:no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0.5</a:t>
            </a:r>
            <a:endParaRPr lang="en-US" dirty="0">
              <a:solidFill>
                <a:schemeClr val="bg1"/>
              </a:solidFill>
              <a:latin typeface="Arial" panose="020B0604020202020204" pitchFamily="34" charset="0"/>
              <a:cs typeface="Arial" panose="020B0604020202020204" pitchFamily="34" charset="0"/>
            </a:endParaRPr>
          </a:p>
        </p:txBody>
      </p:sp>
      <p:sp>
        <p:nvSpPr>
          <p:cNvPr id="30" name="TextBox 29"/>
          <p:cNvSpPr txBox="1"/>
          <p:nvPr/>
        </p:nvSpPr>
        <p:spPr>
          <a:xfrm>
            <a:off x="6353416" y="2233818"/>
            <a:ext cx="895350" cy="369332"/>
          </a:xfrm>
          <a:prstGeom prst="rect">
            <a:avLst/>
          </a:prstGeom>
          <a:no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1.0</a:t>
            </a:r>
            <a:endParaRPr lang="en-US" dirty="0">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695326" y="1676400"/>
            <a:ext cx="4823366" cy="400110"/>
          </a:xfrm>
          <a:prstGeom prst="rect">
            <a:avLst/>
          </a:prstGeom>
          <a:noFill/>
        </p:spPr>
        <p:txBody>
          <a:bodyPr wrap="square" rtlCol="0">
            <a:spAutoFit/>
          </a:bodyPr>
          <a:lstStyle/>
          <a:p>
            <a:pPr algn="ctr"/>
            <a:r>
              <a:rPr lang="en-US" sz="2000" b="1" dirty="0" smtClean="0">
                <a:solidFill>
                  <a:schemeClr val="bg1"/>
                </a:solidFill>
              </a:rPr>
              <a:t>“Where?” Context</a:t>
            </a:r>
            <a:endParaRPr lang="en-US" sz="2000" b="1" dirty="0">
              <a:solidFill>
                <a:schemeClr val="bg1"/>
              </a:solidFill>
            </a:endParaRPr>
          </a:p>
        </p:txBody>
      </p:sp>
      <p:sp>
        <p:nvSpPr>
          <p:cNvPr id="33" name="TextBox 32"/>
          <p:cNvSpPr txBox="1"/>
          <p:nvPr/>
        </p:nvSpPr>
        <p:spPr>
          <a:xfrm>
            <a:off x="6210541" y="1676370"/>
            <a:ext cx="5171833" cy="400110"/>
          </a:xfrm>
          <a:prstGeom prst="rect">
            <a:avLst/>
          </a:prstGeom>
          <a:noFill/>
        </p:spPr>
        <p:txBody>
          <a:bodyPr wrap="square" rtlCol="0">
            <a:spAutoFit/>
          </a:bodyPr>
          <a:lstStyle/>
          <a:p>
            <a:pPr algn="ctr"/>
            <a:r>
              <a:rPr lang="en-US" sz="2000" b="1" dirty="0" smtClean="0">
                <a:solidFill>
                  <a:schemeClr val="bg1"/>
                </a:solidFill>
              </a:rPr>
              <a:t>“When?” Context</a:t>
            </a:r>
            <a:endParaRPr lang="en-US" sz="2000" b="1" dirty="0">
              <a:solidFill>
                <a:schemeClr val="bg1"/>
              </a:solidFill>
            </a:endParaRPr>
          </a:p>
        </p:txBody>
      </p:sp>
      <p:sp>
        <p:nvSpPr>
          <p:cNvPr id="34" name="TextBox 33"/>
          <p:cNvSpPr txBox="1"/>
          <p:nvPr/>
        </p:nvSpPr>
        <p:spPr>
          <a:xfrm>
            <a:off x="2791307" y="5250056"/>
            <a:ext cx="3419234" cy="646331"/>
          </a:xfrm>
          <a:prstGeom prst="rect">
            <a:avLst/>
          </a:prstGeom>
          <a:noFill/>
        </p:spPr>
        <p:txBody>
          <a:bodyPr wrap="square" rtlCol="0">
            <a:spAutoFit/>
          </a:bodyPr>
          <a:lstStyle/>
          <a:p>
            <a:r>
              <a:rPr lang="en-US" b="1" dirty="0" smtClean="0">
                <a:solidFill>
                  <a:srgbClr val="0070C0"/>
                </a:solidFill>
              </a:rPr>
              <a:t>YA’s: r = -0.08, p = 0.69</a:t>
            </a:r>
          </a:p>
          <a:p>
            <a:r>
              <a:rPr lang="en-US" b="1" dirty="0" smtClean="0">
                <a:solidFill>
                  <a:schemeClr val="accent1">
                    <a:lumMod val="75000"/>
                  </a:schemeClr>
                </a:solidFill>
              </a:rPr>
              <a:t>OA’s: r = 0.41, p = 0.04*</a:t>
            </a:r>
            <a:endParaRPr lang="en-US" b="1" dirty="0">
              <a:solidFill>
                <a:schemeClr val="accent1">
                  <a:lumMod val="75000"/>
                </a:schemeClr>
              </a:solidFill>
            </a:endParaRPr>
          </a:p>
        </p:txBody>
      </p:sp>
      <p:sp>
        <p:nvSpPr>
          <p:cNvPr id="35" name="TextBox 34"/>
          <p:cNvSpPr txBox="1"/>
          <p:nvPr/>
        </p:nvSpPr>
        <p:spPr>
          <a:xfrm>
            <a:off x="9125191" y="5250057"/>
            <a:ext cx="3066809" cy="646331"/>
          </a:xfrm>
          <a:prstGeom prst="rect">
            <a:avLst/>
          </a:prstGeom>
          <a:noFill/>
        </p:spPr>
        <p:txBody>
          <a:bodyPr wrap="square" rtlCol="0">
            <a:spAutoFit/>
          </a:bodyPr>
          <a:lstStyle/>
          <a:p>
            <a:r>
              <a:rPr lang="en-US" b="1" dirty="0" smtClean="0">
                <a:solidFill>
                  <a:srgbClr val="0070C0"/>
                </a:solidFill>
              </a:rPr>
              <a:t>YA’s: r = 0.07, p = 0.75</a:t>
            </a:r>
          </a:p>
          <a:p>
            <a:r>
              <a:rPr lang="en-US" b="1" dirty="0" smtClean="0">
                <a:solidFill>
                  <a:schemeClr val="accent1">
                    <a:lumMod val="75000"/>
                  </a:schemeClr>
                </a:solidFill>
              </a:rPr>
              <a:t>OA’s: r = 0.49, p = 0.01*</a:t>
            </a:r>
            <a:endParaRPr lang="en-US" b="1" dirty="0">
              <a:solidFill>
                <a:schemeClr val="accent1">
                  <a:lumMod val="75000"/>
                </a:schemeClr>
              </a:solidFill>
            </a:endParaRPr>
          </a:p>
        </p:txBody>
      </p:sp>
    </p:spTree>
    <p:extLst>
      <p:ext uri="{BB962C8B-B14F-4D97-AF65-F5344CB8AC3E}">
        <p14:creationId xmlns:p14="http://schemas.microsoft.com/office/powerpoint/2010/main" val="116494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7" grpId="0"/>
      <p:bldP spid="18" grpId="0"/>
      <p:bldP spid="19" grpId="0"/>
      <p:bldP spid="21" grpId="0"/>
      <p:bldP spid="24" grpId="0"/>
      <p:bldP spid="25" grpId="0"/>
      <p:bldP spid="26" grpId="0"/>
      <p:bldP spid="27" grpId="0"/>
      <p:bldP spid="28" grpId="0"/>
      <p:bldP spid="29" grpId="0"/>
      <p:bldP spid="30" grpId="0"/>
      <p:bldP spid="31" grpId="0"/>
      <p:bldP spid="33" grpId="0"/>
      <p:bldP spid="34" grpId="0"/>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435579"/>
            <a:ext cx="10972800" cy="5422421"/>
          </a:xfrm>
        </p:spPr>
        <p:txBody>
          <a:bodyPr>
            <a:normAutofit/>
          </a:bodyPr>
          <a:lstStyle/>
          <a:p>
            <a:r>
              <a:rPr lang="en-US" dirty="0"/>
              <a:t>Do the effects of context boundaries on memory relate to better subsequent memory?</a:t>
            </a:r>
          </a:p>
          <a:p>
            <a:pPr lvl="1"/>
            <a:r>
              <a:rPr lang="en-US" sz="2800" b="1" dirty="0" smtClean="0">
                <a:solidFill>
                  <a:srgbClr val="FF965C"/>
                </a:solidFill>
              </a:rPr>
              <a:t>Yes</a:t>
            </a:r>
            <a:r>
              <a:rPr lang="en-US" sz="2800" b="1" dirty="0">
                <a:solidFill>
                  <a:srgbClr val="FF965C"/>
                </a:solidFill>
              </a:rPr>
              <a:t>! </a:t>
            </a:r>
            <a:r>
              <a:rPr lang="en-US" sz="2800" b="1" dirty="0" smtClean="0">
                <a:solidFill>
                  <a:srgbClr val="FF965C"/>
                </a:solidFill>
              </a:rPr>
              <a:t>At least in Older Adults</a:t>
            </a:r>
          </a:p>
          <a:p>
            <a:pPr lvl="2"/>
            <a:r>
              <a:rPr lang="en-US" dirty="0" smtClean="0"/>
              <a:t>Likely an issue of less variance in young adults</a:t>
            </a:r>
            <a:r>
              <a:rPr lang="en-US" b="1" dirty="0" smtClean="0">
                <a:solidFill>
                  <a:schemeClr val="accent1"/>
                </a:solidFill>
              </a:rPr>
              <a:t>	</a:t>
            </a:r>
            <a:endParaRPr lang="en-US" dirty="0" smtClean="0"/>
          </a:p>
          <a:p>
            <a:r>
              <a:rPr lang="en-US" dirty="0"/>
              <a:t>Are there age-related differences in context boundary effects?</a:t>
            </a:r>
          </a:p>
          <a:p>
            <a:pPr lvl="1"/>
            <a:r>
              <a:rPr lang="en-US" sz="2800" b="1" dirty="0" smtClean="0">
                <a:solidFill>
                  <a:srgbClr val="FF965C"/>
                </a:solidFill>
              </a:rPr>
              <a:t>Yes, older adults show reduced context boundary effects</a:t>
            </a:r>
          </a:p>
          <a:p>
            <a:pPr lvl="2"/>
            <a:r>
              <a:rPr lang="en-US" dirty="0" smtClean="0"/>
              <a:t>Driven by higher ratings of within-context pairs and correlated with poorer item-context memory</a:t>
            </a:r>
          </a:p>
          <a:p>
            <a:pPr lvl="2"/>
            <a:r>
              <a:rPr lang="en-US" dirty="0" smtClean="0"/>
              <a:t>May suggest older adults less likely/able to integrate information within context compared to young adults</a:t>
            </a:r>
          </a:p>
        </p:txBody>
      </p:sp>
      <p:sp>
        <p:nvSpPr>
          <p:cNvPr id="5"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2 Summary</a:t>
            </a:r>
            <a:endParaRPr lang="en-US" sz="5400" dirty="0"/>
          </a:p>
        </p:txBody>
      </p:sp>
    </p:spTree>
    <p:extLst>
      <p:ext uri="{BB962C8B-B14F-4D97-AF65-F5344CB8AC3E}">
        <p14:creationId xmlns:p14="http://schemas.microsoft.com/office/powerpoint/2010/main" val="34896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106"/>
            <a:ext cx="10972800" cy="1399032"/>
          </a:xfrm>
        </p:spPr>
        <p:txBody>
          <a:bodyPr/>
          <a:lstStyle/>
          <a:p>
            <a:r>
              <a:rPr lang="en-US" dirty="0" smtClean="0"/>
              <a:t>Discussion of Experiments 1 &amp; 2</a:t>
            </a:r>
            <a:endParaRPr lang="en-US" dirty="0"/>
          </a:p>
        </p:txBody>
      </p:sp>
      <p:sp>
        <p:nvSpPr>
          <p:cNvPr id="3" name="Content Placeholder 2"/>
          <p:cNvSpPr>
            <a:spLocks noGrp="1"/>
          </p:cNvSpPr>
          <p:nvPr>
            <p:ph idx="1"/>
          </p:nvPr>
        </p:nvSpPr>
        <p:spPr>
          <a:xfrm>
            <a:off x="609600" y="695325"/>
            <a:ext cx="10972800" cy="6162675"/>
          </a:xfrm>
        </p:spPr>
        <p:txBody>
          <a:bodyPr>
            <a:normAutofit fontScale="92500" lnSpcReduction="10000"/>
          </a:bodyPr>
          <a:lstStyle/>
          <a:p>
            <a:r>
              <a:rPr lang="en-US" dirty="0" smtClean="0"/>
              <a:t>Context boundaries may serve to facilitate the organization of information in service of future memory</a:t>
            </a:r>
          </a:p>
          <a:p>
            <a:pPr lvl="1"/>
            <a:r>
              <a:rPr lang="en-US" dirty="0" smtClean="0">
                <a:solidFill>
                  <a:schemeClr val="accent1"/>
                </a:solidFill>
              </a:rPr>
              <a:t>Facilitates the integration of within-context information and the discrimination between across-context information</a:t>
            </a:r>
          </a:p>
          <a:p>
            <a:pPr lvl="1"/>
            <a:r>
              <a:rPr lang="en-US" dirty="0" smtClean="0">
                <a:solidFill>
                  <a:schemeClr val="accent1"/>
                </a:solidFill>
              </a:rPr>
              <a:t>However, these organizational effects are not necessarily automatic and require online processing</a:t>
            </a:r>
          </a:p>
          <a:p>
            <a:r>
              <a:rPr lang="en-US" dirty="0" smtClean="0"/>
              <a:t>Given that this task was relatively short (16 items over 1 minute with immediate test), suggests the organizational effects are occurring online, during information acquisition</a:t>
            </a:r>
          </a:p>
          <a:p>
            <a:pPr lvl="1"/>
            <a:r>
              <a:rPr lang="en-US" dirty="0" smtClean="0">
                <a:solidFill>
                  <a:schemeClr val="accent1"/>
                </a:solidFill>
              </a:rPr>
              <a:t>Does not rule out that these effects become more pronounced during consolidation</a:t>
            </a:r>
          </a:p>
          <a:p>
            <a:r>
              <a:rPr lang="en-US" dirty="0" smtClean="0"/>
              <a:t>Age-related changes in context boundary effects are related to poorer memory for item-context associations</a:t>
            </a:r>
          </a:p>
          <a:p>
            <a:pPr lvl="1"/>
            <a:r>
              <a:rPr lang="en-US" dirty="0" smtClean="0">
                <a:solidFill>
                  <a:schemeClr val="accent1"/>
                </a:solidFill>
              </a:rPr>
              <a:t>Future work necessary to determine if this is particularly tied poorer within-context integration</a:t>
            </a:r>
            <a:endParaRPr lang="en-US" dirty="0">
              <a:solidFill>
                <a:schemeClr val="accent1"/>
              </a:solidFill>
            </a:endParaRPr>
          </a:p>
        </p:txBody>
      </p:sp>
    </p:spTree>
    <p:extLst>
      <p:ext uri="{BB962C8B-B14F-4D97-AF65-F5344CB8AC3E}">
        <p14:creationId xmlns:p14="http://schemas.microsoft.com/office/powerpoint/2010/main" val="22423702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23576"/>
          </a:xfrm>
        </p:spPr>
        <p:txBody>
          <a:bodyPr/>
          <a:lstStyle/>
          <a:p>
            <a:r>
              <a:rPr lang="en-US" dirty="0" smtClean="0"/>
              <a:t>Integration &amp; Discrimination</a:t>
            </a:r>
            <a:endParaRPr lang="en-US" dirty="0"/>
          </a:p>
        </p:txBody>
      </p:sp>
      <p:sp>
        <p:nvSpPr>
          <p:cNvPr id="3" name="Content Placeholder 2"/>
          <p:cNvSpPr>
            <a:spLocks noGrp="1"/>
          </p:cNvSpPr>
          <p:nvPr>
            <p:ph idx="1"/>
          </p:nvPr>
        </p:nvSpPr>
        <p:spPr>
          <a:xfrm>
            <a:off x="0" y="844583"/>
            <a:ext cx="12201525" cy="4572000"/>
          </a:xfrm>
        </p:spPr>
        <p:txBody>
          <a:bodyPr/>
          <a:lstStyle/>
          <a:p>
            <a:pPr marL="448056" lvl="1" indent="-384048">
              <a:buSzPct val="80000"/>
              <a:buFont typeface="Wingdings 2"/>
              <a:buChar char=""/>
            </a:pPr>
            <a:r>
              <a:rPr lang="en-US" sz="2800" dirty="0"/>
              <a:t>Evidence that the hippocampus, as well as </a:t>
            </a:r>
            <a:r>
              <a:rPr lang="en-US" sz="2800" dirty="0" smtClean="0"/>
              <a:t>the </a:t>
            </a:r>
            <a:r>
              <a:rPr lang="en-US" sz="2800" dirty="0"/>
              <a:t>ventromedial prefrontal cortex (vmPFC</a:t>
            </a:r>
            <a:r>
              <a:rPr lang="en-US" sz="2800" dirty="0" smtClean="0"/>
              <a:t>), may </a:t>
            </a:r>
            <a:r>
              <a:rPr lang="en-US" sz="2800" dirty="0"/>
              <a:t>support integration within and </a:t>
            </a:r>
            <a:r>
              <a:rPr lang="en-US" sz="2800" dirty="0" smtClean="0"/>
              <a:t>discrimination </a:t>
            </a:r>
            <a:r>
              <a:rPr lang="en-US" sz="2800" dirty="0"/>
              <a:t>across </a:t>
            </a:r>
            <a:r>
              <a:rPr lang="en-US" sz="2800" dirty="0" smtClean="0"/>
              <a:t>episodes/contexts </a:t>
            </a:r>
            <a:r>
              <a:rPr lang="en-US" sz="1800" dirty="0" smtClean="0"/>
              <a:t>(e.g</a:t>
            </a:r>
            <a:r>
              <a:rPr lang="en-US" sz="1800" dirty="0"/>
              <a:t>. Swallow et al., 2011; </a:t>
            </a:r>
            <a:r>
              <a:rPr lang="en-US" sz="1800" dirty="0" err="1"/>
              <a:t>Ezzyat</a:t>
            </a:r>
            <a:r>
              <a:rPr lang="en-US" sz="1800" dirty="0"/>
              <a:t> &amp; </a:t>
            </a:r>
            <a:r>
              <a:rPr lang="en-US" sz="1800" dirty="0" err="1"/>
              <a:t>Davachi</a:t>
            </a:r>
            <a:r>
              <a:rPr lang="en-US" sz="1800" dirty="0"/>
              <a:t>, 2011; </a:t>
            </a:r>
            <a:r>
              <a:rPr lang="en-US" sz="1800" dirty="0" smtClean="0"/>
              <a:t>2014; </a:t>
            </a:r>
            <a:r>
              <a:rPr lang="en-US" sz="1800" dirty="0" err="1" smtClean="0"/>
              <a:t>Davachi</a:t>
            </a:r>
            <a:r>
              <a:rPr lang="en-US" sz="1800" dirty="0" smtClean="0"/>
              <a:t> </a:t>
            </a:r>
            <a:r>
              <a:rPr lang="en-US" sz="1800" dirty="0"/>
              <a:t>&amp; </a:t>
            </a:r>
            <a:r>
              <a:rPr lang="en-US" sz="1800" dirty="0" err="1" smtClean="0"/>
              <a:t>DuBrow</a:t>
            </a:r>
            <a:r>
              <a:rPr lang="en-US" sz="1800" dirty="0"/>
              <a:t>, 2015; </a:t>
            </a:r>
            <a:r>
              <a:rPr lang="en-US" sz="1800" dirty="0" err="1"/>
              <a:t>Schlichting</a:t>
            </a:r>
            <a:r>
              <a:rPr lang="en-US" sz="1800" dirty="0"/>
              <a:t>, Mumford, &amp; Preston., 2015)</a:t>
            </a:r>
          </a:p>
          <a:p>
            <a:pPr marL="64008" indent="0">
              <a:buNone/>
            </a:pPr>
            <a:endParaRPr lang="en-US" dirty="0"/>
          </a:p>
        </p:txBody>
      </p:sp>
      <p:sp>
        <p:nvSpPr>
          <p:cNvPr id="4" name="Rectangle 3"/>
          <p:cNvSpPr/>
          <p:nvPr/>
        </p:nvSpPr>
        <p:spPr>
          <a:xfrm>
            <a:off x="7980767" y="2383880"/>
            <a:ext cx="4181475" cy="44264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3703" y="2460493"/>
            <a:ext cx="2638425"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980766" y="2381250"/>
            <a:ext cx="4211233" cy="4467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980767" y="6113231"/>
            <a:ext cx="4191894" cy="697144"/>
          </a:xfrm>
          <a:prstGeom prst="rect">
            <a:avLst/>
          </a:prstGeom>
          <a:noFill/>
        </p:spPr>
        <p:txBody>
          <a:bodyPr wrap="square" rtlCol="0">
            <a:noAutofit/>
          </a:bodyPr>
          <a:lstStyle/>
          <a:p>
            <a:pPr algn="ctr"/>
            <a:r>
              <a:rPr lang="en-US" dirty="0" smtClean="0">
                <a:solidFill>
                  <a:schemeClr val="bg1"/>
                </a:solidFill>
                <a:latin typeface="Arial" panose="020B0604020202020204" pitchFamily="34" charset="0"/>
                <a:cs typeface="Arial" panose="020B0604020202020204" pitchFamily="34" charset="0"/>
              </a:rPr>
              <a:t>Figure modified from</a:t>
            </a:r>
          </a:p>
          <a:p>
            <a:pPr algn="ctr"/>
            <a:r>
              <a:rPr lang="en-US" dirty="0" err="1">
                <a:solidFill>
                  <a:schemeClr val="bg1"/>
                </a:solidFill>
                <a:latin typeface="Arial" panose="020B0604020202020204" pitchFamily="34" charset="0"/>
                <a:cs typeface="Arial" panose="020B0604020202020204" pitchFamily="34" charset="0"/>
              </a:rPr>
              <a:t>Schlichting</a:t>
            </a:r>
            <a:r>
              <a:rPr lang="en-US" dirty="0">
                <a:solidFill>
                  <a:schemeClr val="bg1"/>
                </a:solidFill>
                <a:latin typeface="Arial" panose="020B0604020202020204" pitchFamily="34" charset="0"/>
                <a:cs typeface="Arial" panose="020B0604020202020204" pitchFamily="34" charset="0"/>
              </a:rPr>
              <a:t>, Mumford, &amp; Preston, </a:t>
            </a:r>
            <a:r>
              <a:rPr lang="en-US" dirty="0" smtClean="0">
                <a:solidFill>
                  <a:schemeClr val="bg1"/>
                </a:solidFill>
                <a:latin typeface="Arial" panose="020B0604020202020204" pitchFamily="34" charset="0"/>
                <a:cs typeface="Arial" panose="020B0604020202020204" pitchFamily="34" charset="0"/>
              </a:rPr>
              <a:t>2015</a:t>
            </a:r>
            <a:endParaRPr lang="en-US" dirty="0">
              <a:solidFill>
                <a:schemeClr val="bg1"/>
              </a:solidFill>
              <a:latin typeface="Arial" panose="020B0604020202020204" pitchFamily="34" charset="0"/>
              <a:cs typeface="Arial" panose="020B0604020202020204" pitchFamily="34"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0194" y="2690226"/>
            <a:ext cx="4181475"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077200" y="2409825"/>
            <a:ext cx="1984681" cy="369332"/>
          </a:xfrm>
          <a:prstGeom prst="rect">
            <a:avLst/>
          </a:prstGeom>
          <a:no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Hippocampus</a:t>
            </a:r>
            <a:endParaRPr lang="en-US"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10096500" y="2409825"/>
            <a:ext cx="1984681" cy="369332"/>
          </a:xfrm>
          <a:prstGeom prst="rect">
            <a:avLst/>
          </a:prstGeom>
          <a:no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vmPFC</a:t>
            </a:r>
            <a:endParaRPr lang="en-US" dirty="0">
              <a:solidFill>
                <a:schemeClr val="bg1"/>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5"/>
          <a:stretch>
            <a:fillRect/>
          </a:stretch>
        </p:blipFill>
        <p:spPr>
          <a:xfrm>
            <a:off x="7991474" y="2724516"/>
            <a:ext cx="4200525" cy="3438525"/>
          </a:xfrm>
          <a:prstGeom prst="rect">
            <a:avLst/>
          </a:prstGeom>
        </p:spPr>
      </p:pic>
      <p:pic>
        <p:nvPicPr>
          <p:cNvPr id="501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50" y="2810525"/>
            <a:ext cx="7090112" cy="355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4667250" y="6025687"/>
            <a:ext cx="3032462" cy="348572"/>
          </a:xfrm>
          <a:prstGeom prst="rect">
            <a:avLst/>
          </a:prstGeom>
          <a:noFill/>
        </p:spPr>
        <p:txBody>
          <a:bodyPr wrap="square" rtlCol="0">
            <a:noAutofit/>
          </a:bodyPr>
          <a:lstStyle/>
          <a:p>
            <a:pPr algn="ctr"/>
            <a:r>
              <a:rPr lang="en-US" dirty="0" err="1" smtClean="0">
                <a:solidFill>
                  <a:schemeClr val="bg1"/>
                </a:solidFill>
                <a:latin typeface="Arial" panose="020B0604020202020204" pitchFamily="34" charset="0"/>
                <a:cs typeface="Arial" panose="020B0604020202020204" pitchFamily="34" charset="0"/>
              </a:rPr>
              <a:t>Ezzyat</a:t>
            </a:r>
            <a:r>
              <a:rPr lang="en-US" dirty="0" smtClean="0">
                <a:solidFill>
                  <a:schemeClr val="bg1"/>
                </a:solidFill>
                <a:latin typeface="Arial" panose="020B0604020202020204" pitchFamily="34" charset="0"/>
                <a:cs typeface="Arial" panose="020B0604020202020204" pitchFamily="34" charset="0"/>
              </a:rPr>
              <a:t> &amp; </a:t>
            </a:r>
            <a:r>
              <a:rPr lang="en-US" dirty="0" err="1" smtClean="0">
                <a:solidFill>
                  <a:schemeClr val="bg1"/>
                </a:solidFill>
                <a:latin typeface="Arial" panose="020B0604020202020204" pitchFamily="34" charset="0"/>
                <a:cs typeface="Arial" panose="020B0604020202020204" pitchFamily="34" charset="0"/>
              </a:rPr>
              <a:t>Davachi</a:t>
            </a:r>
            <a:r>
              <a:rPr lang="en-US" dirty="0" smtClean="0">
                <a:solidFill>
                  <a:schemeClr val="bg1"/>
                </a:solidFill>
                <a:latin typeface="Arial" panose="020B0604020202020204" pitchFamily="34" charset="0"/>
                <a:cs typeface="Arial" panose="020B0604020202020204" pitchFamily="34" charset="0"/>
              </a:rPr>
              <a:t>, 2011</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549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9" grpId="0"/>
      <p:bldP spid="10"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23576"/>
          </a:xfrm>
        </p:spPr>
        <p:txBody>
          <a:bodyPr/>
          <a:lstStyle/>
          <a:p>
            <a:r>
              <a:rPr lang="en-US" dirty="0"/>
              <a:t>Integration &amp; Discrimination</a:t>
            </a:r>
          </a:p>
        </p:txBody>
      </p:sp>
      <p:sp>
        <p:nvSpPr>
          <p:cNvPr id="3" name="Content Placeholder 2"/>
          <p:cNvSpPr>
            <a:spLocks noGrp="1"/>
          </p:cNvSpPr>
          <p:nvPr>
            <p:ph idx="1"/>
          </p:nvPr>
        </p:nvSpPr>
        <p:spPr>
          <a:xfrm>
            <a:off x="0" y="844583"/>
            <a:ext cx="12201525" cy="4572000"/>
          </a:xfrm>
        </p:spPr>
        <p:txBody>
          <a:bodyPr>
            <a:normAutofit/>
          </a:bodyPr>
          <a:lstStyle/>
          <a:p>
            <a:pPr marL="448056" lvl="1" indent="-384048">
              <a:buSzPct val="80000"/>
              <a:buFont typeface="Wingdings 2"/>
              <a:buChar char=""/>
            </a:pPr>
            <a:r>
              <a:rPr lang="en-US" sz="2800" dirty="0"/>
              <a:t>Evidence that the hippocampus, as well as </a:t>
            </a:r>
            <a:r>
              <a:rPr lang="en-US" sz="2800" dirty="0" smtClean="0"/>
              <a:t>the </a:t>
            </a:r>
            <a:r>
              <a:rPr lang="en-US" sz="2800" dirty="0"/>
              <a:t>ventromedial prefrontal cortex (vmPFC</a:t>
            </a:r>
            <a:r>
              <a:rPr lang="en-US" sz="2800" dirty="0" smtClean="0"/>
              <a:t>), may </a:t>
            </a:r>
            <a:r>
              <a:rPr lang="en-US" sz="2800" dirty="0"/>
              <a:t>support integration within and </a:t>
            </a:r>
            <a:r>
              <a:rPr lang="en-US" sz="2800" dirty="0" smtClean="0"/>
              <a:t>discrimination </a:t>
            </a:r>
            <a:r>
              <a:rPr lang="en-US" sz="2800" dirty="0"/>
              <a:t>across </a:t>
            </a:r>
            <a:r>
              <a:rPr lang="en-US" sz="2800" dirty="0" smtClean="0"/>
              <a:t>episodes/contexts </a:t>
            </a:r>
            <a:r>
              <a:rPr lang="en-US" sz="1800" dirty="0" smtClean="0"/>
              <a:t>(e.g</a:t>
            </a:r>
            <a:r>
              <a:rPr lang="en-US" sz="1800" dirty="0"/>
              <a:t>. Swallow et al., 2011; </a:t>
            </a:r>
            <a:r>
              <a:rPr lang="en-US" sz="1800" dirty="0" err="1"/>
              <a:t>Ezzyat</a:t>
            </a:r>
            <a:r>
              <a:rPr lang="en-US" sz="1800" dirty="0"/>
              <a:t> &amp; </a:t>
            </a:r>
            <a:r>
              <a:rPr lang="en-US" sz="1800" dirty="0" err="1"/>
              <a:t>Davachi</a:t>
            </a:r>
            <a:r>
              <a:rPr lang="en-US" sz="1800" dirty="0"/>
              <a:t>, 2011; </a:t>
            </a:r>
            <a:r>
              <a:rPr lang="en-US" sz="1800" dirty="0" smtClean="0"/>
              <a:t>2014; </a:t>
            </a:r>
            <a:r>
              <a:rPr lang="en-US" sz="1800" dirty="0" err="1" smtClean="0"/>
              <a:t>Davachi</a:t>
            </a:r>
            <a:r>
              <a:rPr lang="en-US" sz="1800" dirty="0" smtClean="0"/>
              <a:t> </a:t>
            </a:r>
            <a:r>
              <a:rPr lang="en-US" sz="1800" dirty="0"/>
              <a:t>&amp; </a:t>
            </a:r>
            <a:r>
              <a:rPr lang="en-US" sz="1800" dirty="0" err="1" smtClean="0"/>
              <a:t>DuBrow</a:t>
            </a:r>
            <a:r>
              <a:rPr lang="en-US" sz="1800" dirty="0"/>
              <a:t>, 2015; </a:t>
            </a:r>
            <a:r>
              <a:rPr lang="en-US" sz="1800" dirty="0" err="1"/>
              <a:t>Schlichting</a:t>
            </a:r>
            <a:r>
              <a:rPr lang="en-US" sz="1800" dirty="0"/>
              <a:t>, Mumford, &amp; Preston., 2015</a:t>
            </a:r>
            <a:r>
              <a:rPr lang="en-US" sz="1800" dirty="0" smtClean="0"/>
              <a:t>)</a:t>
            </a:r>
          </a:p>
          <a:p>
            <a:pPr marL="448056" lvl="1" indent="-384048">
              <a:buSzPct val="80000"/>
              <a:buFont typeface="Wingdings 2"/>
              <a:buChar char=""/>
            </a:pPr>
            <a:endParaRPr lang="en-US" sz="2800" dirty="0" smtClean="0"/>
          </a:p>
          <a:p>
            <a:pPr marL="448056" lvl="1" indent="-384048">
              <a:buSzPct val="80000"/>
              <a:buFont typeface="Wingdings 2"/>
              <a:buChar char=""/>
            </a:pPr>
            <a:r>
              <a:rPr lang="en-US" sz="2800" dirty="0" smtClean="0"/>
              <a:t>Unclear what the distinct contributions of these regions to context boundaries are</a:t>
            </a:r>
          </a:p>
          <a:p>
            <a:pPr marL="448056" lvl="1" indent="-384048">
              <a:buSzPct val="80000"/>
              <a:buFont typeface="Wingdings 2"/>
              <a:buChar char=""/>
            </a:pPr>
            <a:endParaRPr lang="en-US" sz="2800" dirty="0"/>
          </a:p>
          <a:p>
            <a:pPr marL="448056" lvl="1" indent="-384048">
              <a:buSzPct val="80000"/>
              <a:buFont typeface="Wingdings 2"/>
              <a:buChar char=""/>
            </a:pPr>
            <a:r>
              <a:rPr lang="en-US" sz="2800" dirty="0" smtClean="0"/>
              <a:t>Can </a:t>
            </a:r>
            <a:r>
              <a:rPr lang="en-US" sz="2800" dirty="0"/>
              <a:t>lesion studies differentiate the contributions of </a:t>
            </a:r>
            <a:r>
              <a:rPr lang="en-US" sz="2800" dirty="0" smtClean="0"/>
              <a:t>the vmPFC </a:t>
            </a:r>
            <a:r>
              <a:rPr lang="en-US" sz="2800" dirty="0"/>
              <a:t>and the hippocampus to context boundary effects in memory?</a:t>
            </a:r>
          </a:p>
          <a:p>
            <a:pPr marL="448056" lvl="1" indent="-384048">
              <a:buSzPct val="80000"/>
              <a:buFont typeface="Wingdings 2"/>
              <a:buChar char=""/>
            </a:pPr>
            <a:endParaRPr lang="en-US" dirty="0"/>
          </a:p>
        </p:txBody>
      </p:sp>
    </p:spTree>
    <p:extLst>
      <p:ext uri="{BB962C8B-B14F-4D97-AF65-F5344CB8AC3E}">
        <p14:creationId xmlns:p14="http://schemas.microsoft.com/office/powerpoint/2010/main" val="30191608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801667" y="1271686"/>
            <a:ext cx="10713080" cy="4771292"/>
          </a:xfrm>
        </p:spPr>
        <p:txBody>
          <a:bodyPr anchor="t">
            <a:normAutofit/>
          </a:bodyPr>
          <a:lstStyle/>
          <a:p>
            <a:r>
              <a:rPr lang="en-US" dirty="0" smtClean="0"/>
              <a:t>Participants</a:t>
            </a:r>
          </a:p>
          <a:p>
            <a:pPr lvl="1"/>
            <a:r>
              <a:rPr lang="en-US" dirty="0"/>
              <a:t>3 bilateral hippocampal lesion patients (2M 1F; ages 53-64</a:t>
            </a:r>
            <a:r>
              <a:rPr lang="en-US" dirty="0" smtClean="0"/>
              <a:t>)</a:t>
            </a:r>
          </a:p>
        </p:txBody>
      </p:sp>
      <p:sp>
        <p:nvSpPr>
          <p:cNvPr id="8"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3</a:t>
            </a:r>
            <a:endParaRPr lang="en-US" sz="5400" dirty="0"/>
          </a:p>
        </p:txBody>
      </p:sp>
      <p:sp>
        <p:nvSpPr>
          <p:cNvPr id="5" name="TextBox 4"/>
          <p:cNvSpPr txBox="1"/>
          <p:nvPr/>
        </p:nvSpPr>
        <p:spPr>
          <a:xfrm>
            <a:off x="1938792" y="6269000"/>
            <a:ext cx="8314412" cy="510821"/>
          </a:xfrm>
          <a:prstGeom prst="rect">
            <a:avLst/>
          </a:prstGeom>
          <a:solidFill>
            <a:schemeClr val="tx1"/>
          </a:solidFill>
        </p:spPr>
        <p:txBody>
          <a:bodyPr wrap="square" rtlCol="0">
            <a:noAutofit/>
          </a:bodyPr>
          <a:lstStyle/>
          <a:p>
            <a:r>
              <a:rPr lang="en-US" sz="2000" b="1" dirty="0" smtClean="0">
                <a:solidFill>
                  <a:schemeClr val="bg1"/>
                </a:solidFill>
              </a:rPr>
              <a:t>    Healthy Control				  1846					   1951</a:t>
            </a:r>
            <a:endParaRPr lang="en-US" sz="2000" b="1" dirty="0">
              <a:solidFill>
                <a:schemeClr val="bg1"/>
              </a:solidFill>
            </a:endParaRPr>
          </a:p>
        </p:txBody>
      </p:sp>
      <p:pic>
        <p:nvPicPr>
          <p:cNvPr id="2" name="Picture 1"/>
          <p:cNvPicPr>
            <a:picLocks noChangeAspect="1"/>
          </p:cNvPicPr>
          <p:nvPr/>
        </p:nvPicPr>
        <p:blipFill>
          <a:blip r:embed="rId3"/>
          <a:stretch>
            <a:fillRect/>
          </a:stretch>
        </p:blipFill>
        <p:spPr>
          <a:xfrm>
            <a:off x="1938791" y="3734934"/>
            <a:ext cx="8314413" cy="2421055"/>
          </a:xfrm>
          <a:prstGeom prst="rect">
            <a:avLst/>
          </a:prstGeom>
        </p:spPr>
      </p:pic>
    </p:spTree>
    <p:extLst>
      <p:ext uri="{BB962C8B-B14F-4D97-AF65-F5344CB8AC3E}">
        <p14:creationId xmlns:p14="http://schemas.microsoft.com/office/powerpoint/2010/main" val="167222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801667" y="1271686"/>
            <a:ext cx="10713080" cy="4771292"/>
          </a:xfrm>
        </p:spPr>
        <p:txBody>
          <a:bodyPr anchor="t">
            <a:normAutofit/>
          </a:bodyPr>
          <a:lstStyle/>
          <a:p>
            <a:r>
              <a:rPr lang="en-US" dirty="0" smtClean="0"/>
              <a:t>Participants</a:t>
            </a:r>
          </a:p>
          <a:p>
            <a:pPr lvl="1"/>
            <a:r>
              <a:rPr lang="en-US" dirty="0"/>
              <a:t>3 bilateral hippocampal lesion patients (2M 1F; ages 53-64</a:t>
            </a:r>
            <a:r>
              <a:rPr lang="en-US" dirty="0" smtClean="0"/>
              <a:t>)</a:t>
            </a:r>
          </a:p>
          <a:p>
            <a:pPr lvl="1"/>
            <a:r>
              <a:rPr lang="en-US" dirty="0" smtClean="0"/>
              <a:t>3 vmPFC lesion patients </a:t>
            </a:r>
            <a:r>
              <a:rPr lang="en-US" dirty="0"/>
              <a:t>(</a:t>
            </a:r>
            <a:r>
              <a:rPr lang="en-US" dirty="0" smtClean="0"/>
              <a:t>1M 2F</a:t>
            </a:r>
            <a:r>
              <a:rPr lang="en-US" dirty="0"/>
              <a:t>; ages 63-77</a:t>
            </a:r>
            <a:r>
              <a:rPr lang="en-US" dirty="0" smtClean="0"/>
              <a:t>)</a:t>
            </a:r>
          </a:p>
        </p:txBody>
      </p:sp>
      <p:sp>
        <p:nvSpPr>
          <p:cNvPr id="8"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3</a:t>
            </a:r>
            <a:endParaRPr lang="en-US" sz="5400"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429000"/>
            <a:ext cx="12192001" cy="2012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0" y="5441789"/>
            <a:ext cx="12191999" cy="510821"/>
          </a:xfrm>
          <a:prstGeom prst="rect">
            <a:avLst/>
          </a:prstGeom>
          <a:solidFill>
            <a:schemeClr val="tx1"/>
          </a:solidFill>
        </p:spPr>
        <p:txBody>
          <a:bodyPr wrap="square" rtlCol="0">
            <a:noAutofit/>
          </a:bodyPr>
          <a:lstStyle/>
          <a:p>
            <a:pPr algn="ctr"/>
            <a:r>
              <a:rPr lang="en-US" sz="2000" b="1" dirty="0" smtClean="0">
                <a:solidFill>
                  <a:schemeClr val="bg1"/>
                </a:solidFill>
              </a:rPr>
              <a:t>From </a:t>
            </a:r>
            <a:r>
              <a:rPr lang="en-US" sz="2000" b="1" dirty="0" err="1" smtClean="0">
                <a:solidFill>
                  <a:schemeClr val="bg1"/>
                </a:solidFill>
              </a:rPr>
              <a:t>Kurczek</a:t>
            </a:r>
            <a:r>
              <a:rPr lang="en-US" sz="2000" b="1" dirty="0" smtClean="0">
                <a:solidFill>
                  <a:schemeClr val="bg1"/>
                </a:solidFill>
              </a:rPr>
              <a:t> et al., 2013</a:t>
            </a:r>
            <a:endParaRPr lang="en-US" sz="2000" b="1" dirty="0">
              <a:solidFill>
                <a:schemeClr val="bg1"/>
              </a:solidFill>
            </a:endParaRPr>
          </a:p>
        </p:txBody>
      </p:sp>
    </p:spTree>
    <p:extLst>
      <p:ext uri="{BB962C8B-B14F-4D97-AF65-F5344CB8AC3E}">
        <p14:creationId xmlns:p14="http://schemas.microsoft.com/office/powerpoint/2010/main" val="169672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a:xfrm>
            <a:off x="250371" y="980498"/>
            <a:ext cx="11832771" cy="5755906"/>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pPr defTabSz="914400">
              <a:spcAft>
                <a:spcPts val="600"/>
              </a:spcAft>
            </a:pPr>
            <a:r>
              <a:rPr lang="en-US" sz="2800" dirty="0"/>
              <a:t>We automatically make sense of the world by segmenting, or parsing activities into separable events </a:t>
            </a:r>
            <a:r>
              <a:rPr lang="en-US" sz="2000" dirty="0"/>
              <a:t>(</a:t>
            </a:r>
            <a:r>
              <a:rPr lang="en-US" sz="2000" dirty="0" err="1"/>
              <a:t>Kurby</a:t>
            </a:r>
            <a:r>
              <a:rPr lang="en-US" sz="2000" dirty="0"/>
              <a:t> and </a:t>
            </a:r>
            <a:r>
              <a:rPr lang="en-US" sz="2000" dirty="0" err="1"/>
              <a:t>Zacks</a:t>
            </a:r>
            <a:r>
              <a:rPr lang="en-US" sz="2000" dirty="0"/>
              <a:t>, 2008 for review)</a:t>
            </a:r>
          </a:p>
          <a:p>
            <a:pPr defTabSz="914400">
              <a:spcAft>
                <a:spcPts val="600"/>
              </a:spcAft>
            </a:pPr>
            <a:r>
              <a:rPr lang="en-US" sz="2800" dirty="0"/>
              <a:t>Segmentation usually occurs when a large perceptual or conceptual change occurs – a </a:t>
            </a:r>
            <a:r>
              <a:rPr lang="en-US" sz="2800" b="1" u="sng" dirty="0">
                <a:solidFill>
                  <a:schemeClr val="accent1"/>
                </a:solidFill>
              </a:rPr>
              <a:t>Context Boundary (CB)</a:t>
            </a:r>
          </a:p>
          <a:p>
            <a:pPr defTabSz="914400">
              <a:spcAft>
                <a:spcPts val="600"/>
              </a:spcAft>
            </a:pPr>
            <a:r>
              <a:rPr lang="en-US" sz="2800" dirty="0"/>
              <a:t>The ability to normatively segment ongoing                                               information has been correlated with                                                      subsequent memory, particularly in older                                                     adults </a:t>
            </a:r>
            <a:r>
              <a:rPr lang="en-US" sz="2000" dirty="0"/>
              <a:t>(</a:t>
            </a:r>
            <a:r>
              <a:rPr lang="en-US" sz="2000" dirty="0" err="1"/>
              <a:t>Zacks</a:t>
            </a:r>
            <a:r>
              <a:rPr lang="en-US" sz="2000" dirty="0"/>
              <a:t>, Speer, Vettel, &amp; Jacoby, 2006)</a:t>
            </a:r>
            <a:endParaRPr lang="en-US" sz="2800" dirty="0"/>
          </a:p>
          <a:p>
            <a:pPr marL="64008" indent="0" defTabSz="914400">
              <a:buNone/>
            </a:pPr>
            <a:endParaRPr lang="en-US" sz="2800" dirty="0" smtClean="0"/>
          </a:p>
          <a:p>
            <a:pPr defTabSz="914400"/>
            <a:endParaRPr lang="en-US" sz="2800" b="1" u="sng" dirty="0">
              <a:solidFill>
                <a:schemeClr val="accent1"/>
              </a:solidFill>
            </a:endParaRPr>
          </a:p>
        </p:txBody>
      </p:sp>
      <p:sp>
        <p:nvSpPr>
          <p:cNvPr id="6" name="Title 1"/>
          <p:cNvSpPr>
            <a:spLocks noGrp="1"/>
          </p:cNvSpPr>
          <p:nvPr>
            <p:ph type="title"/>
          </p:nvPr>
        </p:nvSpPr>
        <p:spPr>
          <a:xfrm>
            <a:off x="0" y="107835"/>
            <a:ext cx="12191999" cy="1225666"/>
          </a:xfrm>
        </p:spPr>
        <p:txBody>
          <a:bodyPr anchor="t">
            <a:normAutofit/>
          </a:bodyPr>
          <a:lstStyle/>
          <a:p>
            <a:pPr algn="ctr"/>
            <a:r>
              <a:rPr lang="en-US" sz="5400" dirty="0" smtClean="0"/>
              <a:t>Context as an organizing principle</a:t>
            </a:r>
            <a:endParaRPr lang="en-US" sz="5400" dirty="0"/>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543" y="2426169"/>
            <a:ext cx="4352925" cy="4431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658225" y="2790825"/>
            <a:ext cx="3533775" cy="369332"/>
          </a:xfrm>
          <a:prstGeom prst="rect">
            <a:avLst/>
          </a:prstGeom>
          <a:noFill/>
        </p:spPr>
        <p:txBody>
          <a:bodyPr wrap="square" rtlCol="0">
            <a:spAutoFit/>
          </a:bodyPr>
          <a:lstStyle/>
          <a:p>
            <a:r>
              <a:rPr lang="en-US" dirty="0" smtClean="0">
                <a:solidFill>
                  <a:schemeClr val="bg1"/>
                </a:solidFill>
              </a:rPr>
              <a:t>Modified from </a:t>
            </a:r>
            <a:r>
              <a:rPr lang="en-US" dirty="0" err="1" smtClean="0">
                <a:solidFill>
                  <a:schemeClr val="bg1"/>
                </a:solidFill>
              </a:rPr>
              <a:t>Zacks</a:t>
            </a:r>
            <a:r>
              <a:rPr lang="en-US" dirty="0" smtClean="0">
                <a:solidFill>
                  <a:schemeClr val="bg1"/>
                </a:solidFill>
              </a:rPr>
              <a:t> et al., 2006</a:t>
            </a:r>
            <a:endParaRPr lang="en-US" dirty="0">
              <a:solidFill>
                <a:schemeClr val="bg1"/>
              </a:solidFill>
            </a:endParaRPr>
          </a:p>
        </p:txBody>
      </p:sp>
    </p:spTree>
    <p:extLst>
      <p:ext uri="{BB962C8B-B14F-4D97-AF65-F5344CB8AC3E}">
        <p14:creationId xmlns:p14="http://schemas.microsoft.com/office/powerpoint/2010/main" val="402600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801667" y="1271686"/>
            <a:ext cx="11061782" cy="4771292"/>
          </a:xfrm>
        </p:spPr>
        <p:txBody>
          <a:bodyPr anchor="t">
            <a:normAutofit/>
          </a:bodyPr>
          <a:lstStyle/>
          <a:p>
            <a:r>
              <a:rPr lang="en-US" dirty="0" smtClean="0"/>
              <a:t>Participants</a:t>
            </a:r>
          </a:p>
          <a:p>
            <a:pPr lvl="1"/>
            <a:r>
              <a:rPr lang="en-US" dirty="0"/>
              <a:t>3 bilateral hippocampal lesion patients (2M 1F; ages 53-64</a:t>
            </a:r>
            <a:r>
              <a:rPr lang="en-US" dirty="0" smtClean="0"/>
              <a:t>)</a:t>
            </a:r>
          </a:p>
          <a:p>
            <a:pPr lvl="1"/>
            <a:r>
              <a:rPr lang="en-US" dirty="0" smtClean="0"/>
              <a:t>3 vmPFC lesion patients </a:t>
            </a:r>
            <a:r>
              <a:rPr lang="en-US" dirty="0"/>
              <a:t>(</a:t>
            </a:r>
            <a:r>
              <a:rPr lang="en-US" dirty="0" smtClean="0"/>
              <a:t>1M 2F</a:t>
            </a:r>
            <a:r>
              <a:rPr lang="en-US" dirty="0"/>
              <a:t>; ages 63-77)</a:t>
            </a:r>
            <a:endParaRPr lang="en-US" dirty="0" smtClean="0"/>
          </a:p>
          <a:p>
            <a:pPr lvl="1"/>
            <a:r>
              <a:rPr lang="en-US" dirty="0" smtClean="0"/>
              <a:t>12 </a:t>
            </a:r>
            <a:r>
              <a:rPr lang="en-US" dirty="0"/>
              <a:t>h</a:t>
            </a:r>
            <a:r>
              <a:rPr lang="en-US" dirty="0" smtClean="0"/>
              <a:t>ealthy older adult comparison participants</a:t>
            </a:r>
          </a:p>
          <a:p>
            <a:pPr lvl="2"/>
            <a:r>
              <a:rPr lang="en-US" dirty="0" smtClean="0"/>
              <a:t>2 matched for age, education, and gender with each of the patients</a:t>
            </a:r>
          </a:p>
          <a:p>
            <a:pPr lvl="2"/>
            <a:endParaRPr lang="en-US" dirty="0" smtClean="0"/>
          </a:p>
          <a:p>
            <a:r>
              <a:rPr lang="en-US" dirty="0" smtClean="0"/>
              <a:t>Blocks reduced to 8 items, 30 seconds at study phase</a:t>
            </a:r>
          </a:p>
        </p:txBody>
      </p:sp>
      <p:sp>
        <p:nvSpPr>
          <p:cNvPr id="8"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3</a:t>
            </a:r>
            <a:endParaRPr lang="en-US" sz="5400" dirty="0"/>
          </a:p>
        </p:txBody>
      </p:sp>
    </p:spTree>
    <p:extLst>
      <p:ext uri="{BB962C8B-B14F-4D97-AF65-F5344CB8AC3E}">
        <p14:creationId xmlns:p14="http://schemas.microsoft.com/office/powerpoint/2010/main" val="149477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92645"/>
            <a:ext cx="12260826" cy="461665"/>
          </a:xfrm>
          <a:prstGeom prst="rect">
            <a:avLst/>
          </a:prstGeom>
          <a:noFill/>
        </p:spPr>
        <p:txBody>
          <a:bodyPr wrap="square" rtlCol="0">
            <a:spAutoFit/>
          </a:bodyPr>
          <a:lstStyle/>
          <a:p>
            <a:pPr algn="ctr"/>
            <a:r>
              <a:rPr lang="en-US" sz="2400" b="1" dirty="0" smtClean="0"/>
              <a:t>= Adjacent			= 3-Within			= 3-Across			= Far Away</a:t>
            </a:r>
            <a:endParaRPr lang="en-US" sz="2400" b="1" dirty="0"/>
          </a:p>
        </p:txBody>
      </p:sp>
      <p:sp>
        <p:nvSpPr>
          <p:cNvPr id="21" name="Rectangle 20"/>
          <p:cNvSpPr/>
          <p:nvPr/>
        </p:nvSpPr>
        <p:spPr>
          <a:xfrm>
            <a:off x="512370" y="5586608"/>
            <a:ext cx="4116780" cy="509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6200000">
            <a:off x="-2072962" y="3377320"/>
            <a:ext cx="4689945" cy="461665"/>
          </a:xfrm>
          <a:prstGeom prst="rect">
            <a:avLst/>
          </a:prstGeom>
          <a:noFill/>
        </p:spPr>
        <p:txBody>
          <a:bodyPr wrap="square" rtlCol="0">
            <a:spAutoFit/>
          </a:bodyPr>
          <a:lstStyle/>
          <a:p>
            <a:pPr algn="ctr"/>
            <a:r>
              <a:rPr lang="en-US" sz="2400" dirty="0" err="1" smtClean="0">
                <a:latin typeface="Arial" panose="020B0604020202020204" pitchFamily="34" charset="0"/>
                <a:cs typeface="Arial" panose="020B0604020202020204" pitchFamily="34" charset="0"/>
              </a:rPr>
              <a:t>Avg</a:t>
            </a:r>
            <a:r>
              <a:rPr lang="en-US" sz="2400" dirty="0" smtClean="0">
                <a:latin typeface="Arial" panose="020B0604020202020204" pitchFamily="34" charset="0"/>
                <a:cs typeface="Arial" panose="020B0604020202020204" pitchFamily="34" charset="0"/>
              </a:rPr>
              <a:t> Distance Rating (1- 4 Scale)</a:t>
            </a:r>
            <a:endParaRPr lang="en-US" sz="2400" dirty="0">
              <a:latin typeface="Arial" panose="020B0604020202020204" pitchFamily="34" charset="0"/>
              <a:cs typeface="Arial" panose="020B0604020202020204" pitchFamily="34" charset="0"/>
            </a:endParaRPr>
          </a:p>
        </p:txBody>
      </p:sp>
      <p:sp>
        <p:nvSpPr>
          <p:cNvPr id="13" name="Title 1"/>
          <p:cNvSpPr txBox="1">
            <a:spLocks/>
          </p:cNvSpPr>
          <p:nvPr/>
        </p:nvSpPr>
        <p:spPr>
          <a:xfrm>
            <a:off x="0" y="107835"/>
            <a:ext cx="12191999" cy="1225666"/>
          </a:xfrm>
          <a:prstGeom prst="rect">
            <a:avLst/>
          </a:prstGeom>
          <a:noFill/>
        </p:spPr>
        <p:txBody>
          <a:bodyPr vert="horz" anchor="t">
            <a:normAutofit fontScale="85000" lnSpcReduction="20000"/>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u="sng" dirty="0" smtClean="0"/>
              <a:t>Experiment 3 – Spatial Distance Ratings</a:t>
            </a:r>
          </a:p>
          <a:p>
            <a:pPr algn="ctr" defTabSz="914400"/>
            <a:r>
              <a:rPr lang="en-US" sz="5400" dirty="0" smtClean="0">
                <a:ln w="6350">
                  <a:solidFill>
                    <a:schemeClr val="bg2"/>
                  </a:solidFill>
                </a:ln>
                <a:solidFill>
                  <a:schemeClr val="tx2"/>
                </a:solidFill>
              </a:rPr>
              <a:t>Older adults show robust CB effects</a:t>
            </a:r>
            <a:endParaRPr lang="en-US" sz="5400" dirty="0">
              <a:ln w="6350">
                <a:solidFill>
                  <a:schemeClr val="bg2"/>
                </a:solidFill>
              </a:ln>
              <a:solidFill>
                <a:schemeClr val="tx2"/>
              </a:solidFill>
            </a:endParaRPr>
          </a:p>
        </p:txBody>
      </p:sp>
      <p:sp>
        <p:nvSpPr>
          <p:cNvPr id="5" name="Rectangle 4"/>
          <p:cNvSpPr/>
          <p:nvPr/>
        </p:nvSpPr>
        <p:spPr>
          <a:xfrm>
            <a:off x="718078" y="6349911"/>
            <a:ext cx="353962" cy="324464"/>
          </a:xfrm>
          <a:prstGeom prst="rect">
            <a:avLst/>
          </a:prstGeom>
          <a:solidFill>
            <a:schemeClr val="accent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459932" y="6344563"/>
            <a:ext cx="353962" cy="324464"/>
          </a:xfrm>
          <a:prstGeom prst="rect">
            <a:avLst/>
          </a:prstGeom>
          <a:solidFill>
            <a:srgbClr val="00206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29228" y="6349483"/>
            <a:ext cx="353962" cy="324464"/>
          </a:xfrm>
          <a:prstGeom prst="rect">
            <a:avLst/>
          </a:prstGeom>
          <a:solidFill>
            <a:schemeClr val="accent2">
              <a:lumMod val="60000"/>
              <a:lumOff val="4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957574" y="6344350"/>
            <a:ext cx="353962" cy="324464"/>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98658" y="5586608"/>
            <a:ext cx="3575116" cy="369332"/>
          </a:xfrm>
          <a:prstGeom prst="rect">
            <a:avLst/>
          </a:prstGeom>
          <a:noFill/>
        </p:spPr>
        <p:txBody>
          <a:bodyPr wrap="square" rtlCol="0">
            <a:spAutoFit/>
          </a:bodyPr>
          <a:lstStyle/>
          <a:p>
            <a:pPr algn="ctr"/>
            <a:r>
              <a:rPr lang="en-US" b="1" dirty="0" smtClean="0">
                <a:solidFill>
                  <a:schemeClr val="bg1"/>
                </a:solidFill>
              </a:rPr>
              <a:t>Healthy Older Adults</a:t>
            </a:r>
            <a:endParaRPr lang="en-US" b="1" dirty="0">
              <a:solidFill>
                <a:schemeClr val="bg1"/>
              </a:solidFill>
            </a:endParaRPr>
          </a:p>
        </p:txBody>
      </p:sp>
      <p:pic>
        <p:nvPicPr>
          <p:cNvPr id="266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 r="63758"/>
          <a:stretch/>
        </p:blipFill>
        <p:spPr bwMode="auto">
          <a:xfrm>
            <a:off x="514350" y="1404938"/>
            <a:ext cx="4114800"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716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92645"/>
            <a:ext cx="12260826" cy="461665"/>
          </a:xfrm>
          <a:prstGeom prst="rect">
            <a:avLst/>
          </a:prstGeom>
          <a:noFill/>
        </p:spPr>
        <p:txBody>
          <a:bodyPr wrap="square" rtlCol="0">
            <a:spAutoFit/>
          </a:bodyPr>
          <a:lstStyle/>
          <a:p>
            <a:pPr algn="ctr"/>
            <a:r>
              <a:rPr lang="en-US" sz="2400" b="1" dirty="0" smtClean="0"/>
              <a:t>= Adjacent			= 3-Within			= 3-Across			= Far Away</a:t>
            </a:r>
            <a:endParaRPr lang="en-US" sz="2400" b="1" dirty="0"/>
          </a:p>
        </p:txBody>
      </p:sp>
      <p:sp>
        <p:nvSpPr>
          <p:cNvPr id="13" name="Title 1"/>
          <p:cNvSpPr txBox="1">
            <a:spLocks/>
          </p:cNvSpPr>
          <p:nvPr/>
        </p:nvSpPr>
        <p:spPr>
          <a:xfrm>
            <a:off x="0" y="107835"/>
            <a:ext cx="12191999" cy="1225666"/>
          </a:xfrm>
          <a:prstGeom prst="rect">
            <a:avLst/>
          </a:prstGeom>
        </p:spPr>
        <p:txBody>
          <a:bodyPr vert="horz" anchor="t">
            <a:normAutofit fontScale="85000" lnSpcReduction="20000"/>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u="sng" dirty="0" smtClean="0"/>
              <a:t>Experiment 3 – Spatial Distance </a:t>
            </a:r>
            <a:r>
              <a:rPr lang="en-US" sz="5400" u="sng" dirty="0"/>
              <a:t>Ratings</a:t>
            </a:r>
            <a:endParaRPr lang="en-US" sz="5400" u="sng" dirty="0" smtClean="0"/>
          </a:p>
          <a:p>
            <a:pPr algn="ctr" defTabSz="914400"/>
            <a:r>
              <a:rPr lang="en-US" sz="5400" dirty="0" smtClean="0">
                <a:ln w="6350">
                  <a:solidFill>
                    <a:schemeClr val="bg2"/>
                  </a:solidFill>
                </a:ln>
                <a:solidFill>
                  <a:schemeClr val="tx2"/>
                </a:solidFill>
              </a:rPr>
              <a:t>HC patients at chance for all distances</a:t>
            </a:r>
            <a:endParaRPr lang="en-US" sz="5400" dirty="0">
              <a:ln w="6350">
                <a:solidFill>
                  <a:schemeClr val="bg2"/>
                </a:solidFill>
              </a:ln>
              <a:solidFill>
                <a:schemeClr val="tx2"/>
              </a:solidFill>
            </a:endParaRPr>
          </a:p>
        </p:txBody>
      </p:sp>
      <p:sp>
        <p:nvSpPr>
          <p:cNvPr id="5" name="Rectangle 4"/>
          <p:cNvSpPr/>
          <p:nvPr/>
        </p:nvSpPr>
        <p:spPr>
          <a:xfrm>
            <a:off x="718078" y="6349911"/>
            <a:ext cx="353962" cy="324464"/>
          </a:xfrm>
          <a:prstGeom prst="rect">
            <a:avLst/>
          </a:prstGeom>
          <a:solidFill>
            <a:schemeClr val="accent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459932" y="6344563"/>
            <a:ext cx="353962" cy="324464"/>
          </a:xfrm>
          <a:prstGeom prst="rect">
            <a:avLst/>
          </a:prstGeom>
          <a:solidFill>
            <a:srgbClr val="00206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29228" y="6349483"/>
            <a:ext cx="353962" cy="324464"/>
          </a:xfrm>
          <a:prstGeom prst="rect">
            <a:avLst/>
          </a:prstGeom>
          <a:solidFill>
            <a:schemeClr val="accent2">
              <a:lumMod val="60000"/>
              <a:lumOff val="4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957574" y="6344350"/>
            <a:ext cx="353962" cy="324464"/>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12370" y="5586608"/>
            <a:ext cx="7682940" cy="509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rot="16200000">
            <a:off x="-2072962" y="3377320"/>
            <a:ext cx="4689945" cy="461665"/>
          </a:xfrm>
          <a:prstGeom prst="rect">
            <a:avLst/>
          </a:prstGeom>
          <a:noFill/>
        </p:spPr>
        <p:txBody>
          <a:bodyPr wrap="square" rtlCol="0">
            <a:spAutoFit/>
          </a:bodyPr>
          <a:lstStyle/>
          <a:p>
            <a:pPr algn="ctr"/>
            <a:r>
              <a:rPr lang="en-US" sz="2400" dirty="0" err="1" smtClean="0">
                <a:latin typeface="Arial" panose="020B0604020202020204" pitchFamily="34" charset="0"/>
                <a:cs typeface="Arial" panose="020B0604020202020204" pitchFamily="34" charset="0"/>
              </a:rPr>
              <a:t>Avg</a:t>
            </a:r>
            <a:r>
              <a:rPr lang="en-US" sz="2400" dirty="0" smtClean="0">
                <a:latin typeface="Arial" panose="020B0604020202020204" pitchFamily="34" charset="0"/>
                <a:cs typeface="Arial" panose="020B0604020202020204" pitchFamily="34" charset="0"/>
              </a:rPr>
              <a:t> Distance Rating (1- 4 Scale)</a:t>
            </a:r>
            <a:endParaRPr lang="en-US" sz="2400" dirty="0">
              <a:latin typeface="Arial" panose="020B0604020202020204" pitchFamily="34" charset="0"/>
              <a:cs typeface="Arial" panose="020B0604020202020204" pitchFamily="34" charset="0"/>
            </a:endParaRPr>
          </a:p>
        </p:txBody>
      </p:sp>
      <p:sp>
        <p:nvSpPr>
          <p:cNvPr id="25" name="TextBox 24"/>
          <p:cNvSpPr txBox="1"/>
          <p:nvPr/>
        </p:nvSpPr>
        <p:spPr>
          <a:xfrm>
            <a:off x="1098658" y="5586608"/>
            <a:ext cx="3575116" cy="369332"/>
          </a:xfrm>
          <a:prstGeom prst="rect">
            <a:avLst/>
          </a:prstGeom>
          <a:noFill/>
        </p:spPr>
        <p:txBody>
          <a:bodyPr wrap="square" rtlCol="0">
            <a:spAutoFit/>
          </a:bodyPr>
          <a:lstStyle/>
          <a:p>
            <a:pPr algn="ctr"/>
            <a:r>
              <a:rPr lang="en-US" b="1" dirty="0" smtClean="0">
                <a:solidFill>
                  <a:schemeClr val="bg1"/>
                </a:solidFill>
              </a:rPr>
              <a:t>Healthy Older Adults</a:t>
            </a:r>
            <a:endParaRPr lang="en-US" b="1" dirty="0">
              <a:solidFill>
                <a:schemeClr val="bg1"/>
              </a:solidFill>
            </a:endParaRPr>
          </a:p>
        </p:txBody>
      </p:sp>
      <p:pic>
        <p:nvPicPr>
          <p:cNvPr id="2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32347"/>
          <a:stretch/>
        </p:blipFill>
        <p:spPr bwMode="auto">
          <a:xfrm>
            <a:off x="514350" y="1404938"/>
            <a:ext cx="7680960"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26"/>
          <p:cNvSpPr txBox="1"/>
          <p:nvPr/>
        </p:nvSpPr>
        <p:spPr>
          <a:xfrm>
            <a:off x="4689583" y="5582041"/>
            <a:ext cx="3575116" cy="369332"/>
          </a:xfrm>
          <a:prstGeom prst="rect">
            <a:avLst/>
          </a:prstGeom>
          <a:noFill/>
        </p:spPr>
        <p:txBody>
          <a:bodyPr wrap="square" rtlCol="0">
            <a:spAutoFit/>
          </a:bodyPr>
          <a:lstStyle/>
          <a:p>
            <a:pPr algn="ctr"/>
            <a:r>
              <a:rPr lang="en-US" b="1" dirty="0" smtClean="0">
                <a:solidFill>
                  <a:schemeClr val="bg1"/>
                </a:solidFill>
              </a:rPr>
              <a:t>Hippocampal Patients</a:t>
            </a:r>
            <a:endParaRPr lang="en-US" b="1" dirty="0">
              <a:solidFill>
                <a:schemeClr val="bg1"/>
              </a:solidFill>
            </a:endParaRPr>
          </a:p>
        </p:txBody>
      </p:sp>
    </p:spTree>
    <p:extLst>
      <p:ext uri="{BB962C8B-B14F-4D97-AF65-F5344CB8AC3E}">
        <p14:creationId xmlns:p14="http://schemas.microsoft.com/office/powerpoint/2010/main" val="41365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292645"/>
            <a:ext cx="12260826" cy="461665"/>
          </a:xfrm>
          <a:prstGeom prst="rect">
            <a:avLst/>
          </a:prstGeom>
          <a:noFill/>
        </p:spPr>
        <p:txBody>
          <a:bodyPr wrap="square" rtlCol="0">
            <a:spAutoFit/>
          </a:bodyPr>
          <a:lstStyle/>
          <a:p>
            <a:pPr algn="ctr"/>
            <a:r>
              <a:rPr lang="en-US" sz="2400" b="1" dirty="0" smtClean="0"/>
              <a:t>= Adjacent			= 3-Within			= 3-Across			= Far Away</a:t>
            </a:r>
            <a:endParaRPr lang="en-US" sz="2400" b="1" dirty="0"/>
          </a:p>
        </p:txBody>
      </p:sp>
      <p:sp>
        <p:nvSpPr>
          <p:cNvPr id="13" name="Title 1"/>
          <p:cNvSpPr txBox="1">
            <a:spLocks/>
          </p:cNvSpPr>
          <p:nvPr/>
        </p:nvSpPr>
        <p:spPr>
          <a:xfrm>
            <a:off x="0" y="107835"/>
            <a:ext cx="12191999" cy="1225666"/>
          </a:xfrm>
          <a:prstGeom prst="rect">
            <a:avLst/>
          </a:prstGeom>
        </p:spPr>
        <p:txBody>
          <a:bodyPr vert="horz" anchor="t">
            <a:normAutofit fontScale="85000" lnSpcReduction="20000"/>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u="sng" dirty="0" smtClean="0"/>
              <a:t>Experiment 3 – Spatial </a:t>
            </a:r>
            <a:r>
              <a:rPr lang="en-US" sz="5400" u="sng" dirty="0"/>
              <a:t>Distance Ratings</a:t>
            </a:r>
            <a:endParaRPr lang="en-US" sz="5400" u="sng" dirty="0" smtClean="0"/>
          </a:p>
          <a:p>
            <a:pPr algn="ctr" defTabSz="914400"/>
            <a:r>
              <a:rPr lang="en-US" sz="5400" dirty="0" smtClean="0">
                <a:ln w="6350">
                  <a:solidFill>
                    <a:schemeClr val="bg2"/>
                  </a:solidFill>
                </a:ln>
                <a:solidFill>
                  <a:schemeClr val="tx1"/>
                </a:solidFill>
              </a:rPr>
              <a:t>vmPFC patients do not show CB effect</a:t>
            </a:r>
            <a:endParaRPr lang="en-US" sz="5400" dirty="0">
              <a:ln w="6350">
                <a:solidFill>
                  <a:schemeClr val="bg2"/>
                </a:solidFill>
              </a:ln>
              <a:solidFill>
                <a:schemeClr val="tx1"/>
              </a:solidFill>
            </a:endParaRPr>
          </a:p>
        </p:txBody>
      </p:sp>
      <p:sp>
        <p:nvSpPr>
          <p:cNvPr id="5" name="Rectangle 4"/>
          <p:cNvSpPr/>
          <p:nvPr/>
        </p:nvSpPr>
        <p:spPr>
          <a:xfrm>
            <a:off x="718078" y="6349911"/>
            <a:ext cx="353962" cy="324464"/>
          </a:xfrm>
          <a:prstGeom prst="rect">
            <a:avLst/>
          </a:prstGeom>
          <a:solidFill>
            <a:schemeClr val="accent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459932" y="6344563"/>
            <a:ext cx="353962" cy="324464"/>
          </a:xfrm>
          <a:prstGeom prst="rect">
            <a:avLst/>
          </a:prstGeom>
          <a:solidFill>
            <a:srgbClr val="00206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29228" y="6349483"/>
            <a:ext cx="353962" cy="324464"/>
          </a:xfrm>
          <a:prstGeom prst="rect">
            <a:avLst/>
          </a:prstGeom>
          <a:solidFill>
            <a:schemeClr val="accent2">
              <a:lumMod val="60000"/>
              <a:lumOff val="4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957574" y="6344350"/>
            <a:ext cx="353962" cy="324464"/>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12370" y="5586608"/>
            <a:ext cx="11355780" cy="509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rot="16200000">
            <a:off x="-2072962" y="3377320"/>
            <a:ext cx="4689945" cy="461665"/>
          </a:xfrm>
          <a:prstGeom prst="rect">
            <a:avLst/>
          </a:prstGeom>
          <a:noFill/>
        </p:spPr>
        <p:txBody>
          <a:bodyPr wrap="square" rtlCol="0">
            <a:spAutoFit/>
          </a:bodyPr>
          <a:lstStyle/>
          <a:p>
            <a:pPr algn="ctr"/>
            <a:r>
              <a:rPr lang="en-US" sz="2400" dirty="0" err="1" smtClean="0">
                <a:latin typeface="Arial" panose="020B0604020202020204" pitchFamily="34" charset="0"/>
                <a:cs typeface="Arial" panose="020B0604020202020204" pitchFamily="34" charset="0"/>
              </a:rPr>
              <a:t>Avg</a:t>
            </a:r>
            <a:r>
              <a:rPr lang="en-US" sz="2400" dirty="0" smtClean="0">
                <a:latin typeface="Arial" panose="020B0604020202020204" pitchFamily="34" charset="0"/>
                <a:cs typeface="Arial" panose="020B0604020202020204" pitchFamily="34" charset="0"/>
              </a:rPr>
              <a:t> Distance Rating (1- 4 Scale)</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1098658" y="5586608"/>
            <a:ext cx="3575116" cy="369332"/>
          </a:xfrm>
          <a:prstGeom prst="rect">
            <a:avLst/>
          </a:prstGeom>
          <a:noFill/>
        </p:spPr>
        <p:txBody>
          <a:bodyPr wrap="square" rtlCol="0">
            <a:spAutoFit/>
          </a:bodyPr>
          <a:lstStyle/>
          <a:p>
            <a:pPr algn="ctr"/>
            <a:r>
              <a:rPr lang="en-US" b="1" dirty="0" smtClean="0">
                <a:solidFill>
                  <a:schemeClr val="bg1"/>
                </a:solidFill>
              </a:rPr>
              <a:t>Healthy Older Adults</a:t>
            </a:r>
            <a:endParaRPr lang="en-US" b="1" dirty="0">
              <a:solidFill>
                <a:schemeClr val="bg1"/>
              </a:solidFill>
            </a:endParaRPr>
          </a:p>
        </p:txBody>
      </p:sp>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404938"/>
            <a:ext cx="11353800"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4689583" y="5582041"/>
            <a:ext cx="3575116" cy="369332"/>
          </a:xfrm>
          <a:prstGeom prst="rect">
            <a:avLst/>
          </a:prstGeom>
          <a:noFill/>
        </p:spPr>
        <p:txBody>
          <a:bodyPr wrap="square" rtlCol="0">
            <a:spAutoFit/>
          </a:bodyPr>
          <a:lstStyle/>
          <a:p>
            <a:pPr algn="ctr"/>
            <a:r>
              <a:rPr lang="en-US" b="1" dirty="0" smtClean="0">
                <a:solidFill>
                  <a:schemeClr val="bg1"/>
                </a:solidFill>
              </a:rPr>
              <a:t>Hippocampal Patients</a:t>
            </a:r>
            <a:endParaRPr lang="en-US" b="1" dirty="0">
              <a:solidFill>
                <a:schemeClr val="bg1"/>
              </a:solidFill>
            </a:endParaRPr>
          </a:p>
        </p:txBody>
      </p:sp>
      <p:sp>
        <p:nvSpPr>
          <p:cNvPr id="20" name="TextBox 19"/>
          <p:cNvSpPr txBox="1"/>
          <p:nvPr/>
        </p:nvSpPr>
        <p:spPr>
          <a:xfrm>
            <a:off x="8272994" y="5582823"/>
            <a:ext cx="3575116" cy="369332"/>
          </a:xfrm>
          <a:prstGeom prst="rect">
            <a:avLst/>
          </a:prstGeom>
          <a:noFill/>
        </p:spPr>
        <p:txBody>
          <a:bodyPr wrap="square" rtlCol="0">
            <a:spAutoFit/>
          </a:bodyPr>
          <a:lstStyle/>
          <a:p>
            <a:pPr algn="ctr"/>
            <a:r>
              <a:rPr lang="en-US" b="1" dirty="0" smtClean="0">
                <a:solidFill>
                  <a:schemeClr val="bg1"/>
                </a:solidFill>
              </a:rPr>
              <a:t>vmPFC Patients</a:t>
            </a:r>
            <a:endParaRPr lang="en-US" b="1" dirty="0">
              <a:solidFill>
                <a:schemeClr val="bg1"/>
              </a:solidFill>
            </a:endParaRPr>
          </a:p>
        </p:txBody>
      </p:sp>
    </p:spTree>
    <p:extLst>
      <p:ext uri="{BB962C8B-B14F-4D97-AF65-F5344CB8AC3E}">
        <p14:creationId xmlns:p14="http://schemas.microsoft.com/office/powerpoint/2010/main" val="376828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94225" y="1693339"/>
            <a:ext cx="8972550" cy="4394103"/>
          </a:xfrm>
          <a:prstGeom prst="rect">
            <a:avLst/>
          </a:prstGeom>
        </p:spPr>
      </p:pic>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3275" y="1693339"/>
            <a:ext cx="8953500" cy="4245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233055" y="5712688"/>
            <a:ext cx="3575116" cy="369332"/>
          </a:xfrm>
          <a:prstGeom prst="rect">
            <a:avLst/>
          </a:prstGeom>
          <a:noFill/>
        </p:spPr>
        <p:txBody>
          <a:bodyPr wrap="square" rtlCol="0">
            <a:spAutoFit/>
          </a:bodyPr>
          <a:lstStyle/>
          <a:p>
            <a:pPr algn="ctr"/>
            <a:r>
              <a:rPr lang="en-US" b="1" dirty="0" smtClean="0">
                <a:solidFill>
                  <a:schemeClr val="bg1"/>
                </a:solidFill>
              </a:rPr>
              <a:t>Where? Context</a:t>
            </a:r>
            <a:endParaRPr lang="en-US" b="1" dirty="0">
              <a:solidFill>
                <a:schemeClr val="bg1"/>
              </a:solidFill>
            </a:endParaRPr>
          </a:p>
        </p:txBody>
      </p:sp>
      <p:sp>
        <p:nvSpPr>
          <p:cNvPr id="12" name="TextBox 11"/>
          <p:cNvSpPr txBox="1"/>
          <p:nvPr/>
        </p:nvSpPr>
        <p:spPr>
          <a:xfrm>
            <a:off x="6515825" y="5715542"/>
            <a:ext cx="3575116" cy="369332"/>
          </a:xfrm>
          <a:prstGeom prst="rect">
            <a:avLst/>
          </a:prstGeom>
          <a:noFill/>
        </p:spPr>
        <p:txBody>
          <a:bodyPr wrap="square" rtlCol="0">
            <a:spAutoFit/>
          </a:bodyPr>
          <a:lstStyle/>
          <a:p>
            <a:pPr algn="ctr"/>
            <a:r>
              <a:rPr lang="en-US" b="1" dirty="0" smtClean="0">
                <a:solidFill>
                  <a:schemeClr val="bg1"/>
                </a:solidFill>
              </a:rPr>
              <a:t>When? Context</a:t>
            </a:r>
            <a:endParaRPr lang="en-US" b="1" dirty="0">
              <a:solidFill>
                <a:schemeClr val="bg1"/>
              </a:solidFill>
            </a:endParaRPr>
          </a:p>
        </p:txBody>
      </p:sp>
      <p:sp>
        <p:nvSpPr>
          <p:cNvPr id="14" name="TextBox 13"/>
          <p:cNvSpPr txBox="1"/>
          <p:nvPr/>
        </p:nvSpPr>
        <p:spPr>
          <a:xfrm rot="16200000">
            <a:off x="-1147204" y="3669607"/>
            <a:ext cx="4968671" cy="461665"/>
          </a:xfrm>
          <a:prstGeom prst="rect">
            <a:avLst/>
          </a:prstGeom>
          <a:noFill/>
        </p:spPr>
        <p:txBody>
          <a:bodyPr wrap="square" rtlCol="0">
            <a:spAutoFit/>
          </a:bodyPr>
          <a:lstStyle/>
          <a:p>
            <a:pPr algn="ctr"/>
            <a:r>
              <a:rPr lang="en-US" sz="2400" dirty="0" smtClean="0">
                <a:latin typeface="Arial" panose="020B0604020202020204" pitchFamily="34" charset="0"/>
                <a:cs typeface="Arial" panose="020B0604020202020204" pitchFamily="34" charset="0"/>
              </a:rPr>
              <a:t>Item-Context Accuracy</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1477106" y="1663195"/>
            <a:ext cx="594125" cy="369332"/>
          </a:xfrm>
          <a:prstGeom prst="rect">
            <a:avLst/>
          </a:prstGeom>
          <a:noFill/>
        </p:spPr>
        <p:txBody>
          <a:bodyPr wrap="square" rtlCol="0">
            <a:spAutoFit/>
          </a:bodyPr>
          <a:lstStyle/>
          <a:p>
            <a:pPr algn="ctr"/>
            <a:r>
              <a:rPr lang="en-US" b="1" dirty="0" smtClean="0">
                <a:solidFill>
                  <a:schemeClr val="bg1"/>
                </a:solidFill>
              </a:rPr>
              <a:t>1.0</a:t>
            </a:r>
            <a:endParaRPr lang="en-US" b="1" dirty="0">
              <a:solidFill>
                <a:schemeClr val="bg1"/>
              </a:solidFill>
            </a:endParaRPr>
          </a:p>
        </p:txBody>
      </p:sp>
      <p:sp>
        <p:nvSpPr>
          <p:cNvPr id="16" name="TextBox 15"/>
          <p:cNvSpPr txBox="1"/>
          <p:nvPr/>
        </p:nvSpPr>
        <p:spPr>
          <a:xfrm>
            <a:off x="1495257" y="5579418"/>
            <a:ext cx="594125" cy="369332"/>
          </a:xfrm>
          <a:prstGeom prst="rect">
            <a:avLst/>
          </a:prstGeom>
          <a:noFill/>
        </p:spPr>
        <p:txBody>
          <a:bodyPr wrap="square" rtlCol="0">
            <a:spAutoFit/>
          </a:bodyPr>
          <a:lstStyle/>
          <a:p>
            <a:pPr algn="ctr"/>
            <a:r>
              <a:rPr lang="en-US" b="1" dirty="0" smtClean="0">
                <a:solidFill>
                  <a:schemeClr val="bg1"/>
                </a:solidFill>
              </a:rPr>
              <a:t>0.4</a:t>
            </a:r>
            <a:endParaRPr lang="en-US" b="1" dirty="0">
              <a:solidFill>
                <a:schemeClr val="bg1"/>
              </a:solidFill>
            </a:endParaRPr>
          </a:p>
        </p:txBody>
      </p:sp>
      <p:sp>
        <p:nvSpPr>
          <p:cNvPr id="17" name="TextBox 16"/>
          <p:cNvSpPr txBox="1"/>
          <p:nvPr/>
        </p:nvSpPr>
        <p:spPr>
          <a:xfrm>
            <a:off x="0" y="6292645"/>
            <a:ext cx="12260826" cy="461665"/>
          </a:xfrm>
          <a:prstGeom prst="rect">
            <a:avLst/>
          </a:prstGeom>
          <a:noFill/>
        </p:spPr>
        <p:txBody>
          <a:bodyPr wrap="square" rtlCol="0">
            <a:spAutoFit/>
          </a:bodyPr>
          <a:lstStyle/>
          <a:p>
            <a:pPr algn="ctr"/>
            <a:r>
              <a:rPr lang="en-US" sz="2400" b="1" dirty="0" smtClean="0"/>
              <a:t>= Healthy Older Adults		= HC Patients		= vmPFC Patients</a:t>
            </a:r>
            <a:endParaRPr lang="en-US" sz="2400" b="1" dirty="0"/>
          </a:p>
        </p:txBody>
      </p:sp>
      <p:sp>
        <p:nvSpPr>
          <p:cNvPr id="18" name="Rectangle 17"/>
          <p:cNvSpPr/>
          <p:nvPr/>
        </p:nvSpPr>
        <p:spPr>
          <a:xfrm>
            <a:off x="1013987" y="6364014"/>
            <a:ext cx="353962" cy="324464"/>
          </a:xfrm>
          <a:prstGeom prst="rect">
            <a:avLst/>
          </a:prstGeom>
          <a:solidFill>
            <a:schemeClr val="accent5">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37848" y="6355063"/>
            <a:ext cx="353962" cy="324464"/>
          </a:xfrm>
          <a:prstGeom prst="rect">
            <a:avLst/>
          </a:prstGeom>
          <a:pattFill prst="diagBrick">
            <a:fgClr>
              <a:schemeClr val="tx1"/>
            </a:fgClr>
            <a:bgClr>
              <a:schemeClr val="accent5">
                <a:lumMod val="50000"/>
              </a:schemeClr>
            </a:bgClr>
          </a:patt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861320" y="6364014"/>
            <a:ext cx="353962" cy="324464"/>
          </a:xfrm>
          <a:prstGeom prst="rect">
            <a:avLst/>
          </a:prstGeom>
          <a:pattFill prst="solidDmnd">
            <a:fgClr>
              <a:schemeClr val="tx1"/>
            </a:fgClr>
            <a:bgClr>
              <a:schemeClr val="accent5">
                <a:lumMod val="50000"/>
              </a:schemeClr>
            </a:bgClr>
          </a:patt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txBox="1">
            <a:spLocks/>
          </p:cNvSpPr>
          <p:nvPr/>
        </p:nvSpPr>
        <p:spPr>
          <a:xfrm>
            <a:off x="0" y="107835"/>
            <a:ext cx="12191999" cy="1225666"/>
          </a:xfrm>
          <a:prstGeom prst="rect">
            <a:avLst/>
          </a:prstGeom>
        </p:spPr>
        <p:txBody>
          <a:bodyPr vert="horz" anchor="t">
            <a:normAutofit fontScale="85000" lnSpcReduction="20000"/>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u="sng" dirty="0" smtClean="0"/>
              <a:t>Experiment 3 – Item-Context Results</a:t>
            </a:r>
          </a:p>
          <a:p>
            <a:pPr algn="ctr" defTabSz="914400"/>
            <a:r>
              <a:rPr lang="en-US" sz="5400" dirty="0" smtClean="0">
                <a:solidFill>
                  <a:schemeClr val="tx1"/>
                </a:solidFill>
              </a:rPr>
              <a:t>HC, but not vmPFC, patients impaired</a:t>
            </a:r>
            <a:endParaRPr lang="en-US" sz="5400" dirty="0">
              <a:solidFill>
                <a:schemeClr val="tx1"/>
              </a:solidFill>
            </a:endParaRPr>
          </a:p>
        </p:txBody>
      </p:sp>
      <p:sp>
        <p:nvSpPr>
          <p:cNvPr id="22" name="TextBox 21"/>
          <p:cNvSpPr txBox="1"/>
          <p:nvPr/>
        </p:nvSpPr>
        <p:spPr>
          <a:xfrm>
            <a:off x="4211013" y="1682264"/>
            <a:ext cx="3575116" cy="369332"/>
          </a:xfrm>
          <a:prstGeom prst="rect">
            <a:avLst/>
          </a:prstGeom>
          <a:noFill/>
        </p:spPr>
        <p:txBody>
          <a:bodyPr wrap="square" rtlCol="0">
            <a:spAutoFit/>
          </a:bodyPr>
          <a:lstStyle/>
          <a:p>
            <a:pPr algn="ctr"/>
            <a:r>
              <a:rPr lang="en-US" b="1" dirty="0" smtClean="0">
                <a:solidFill>
                  <a:schemeClr val="bg1"/>
                </a:solidFill>
              </a:rPr>
              <a:t>Item-Context Memory Results</a:t>
            </a:r>
            <a:endParaRPr lang="en-US" b="1" dirty="0">
              <a:solidFill>
                <a:schemeClr val="bg1"/>
              </a:solidFill>
            </a:endParaRPr>
          </a:p>
        </p:txBody>
      </p:sp>
    </p:spTree>
    <p:extLst>
      <p:ext uri="{BB962C8B-B14F-4D97-AF65-F5344CB8AC3E}">
        <p14:creationId xmlns:p14="http://schemas.microsoft.com/office/powerpoint/2010/main" val="39570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120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12" grpId="1"/>
      <p:bldP spid="14" grpId="0"/>
      <p:bldP spid="15" grpId="1"/>
      <p:bldP spid="16" grpId="1"/>
      <p:bldP spid="2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435579"/>
            <a:ext cx="10972800" cy="5422421"/>
          </a:xfrm>
        </p:spPr>
        <p:txBody>
          <a:bodyPr>
            <a:normAutofit/>
          </a:bodyPr>
          <a:lstStyle/>
          <a:p>
            <a:r>
              <a:rPr lang="en-US" sz="2800" dirty="0" smtClean="0"/>
              <a:t>Can </a:t>
            </a:r>
            <a:r>
              <a:rPr lang="en-US" sz="2800" dirty="0"/>
              <a:t>lesion studies differentiate the contributions of vmPFC and the hippocampus to context boundary effects in </a:t>
            </a:r>
            <a:r>
              <a:rPr lang="en-US" sz="2800" dirty="0" smtClean="0"/>
              <a:t>memory?</a:t>
            </a:r>
          </a:p>
          <a:p>
            <a:pPr lvl="1"/>
            <a:r>
              <a:rPr lang="en-US" sz="3600" b="1" dirty="0" smtClean="0">
                <a:solidFill>
                  <a:srgbClr val="FF965C"/>
                </a:solidFill>
              </a:rPr>
              <a:t>HC lesions impacted ratings for all distances</a:t>
            </a:r>
          </a:p>
          <a:p>
            <a:pPr lvl="1"/>
            <a:r>
              <a:rPr lang="en-US" sz="3600" b="1" dirty="0" smtClean="0">
                <a:solidFill>
                  <a:srgbClr val="FF965C"/>
                </a:solidFill>
              </a:rPr>
              <a:t>vmPFC lesions only impact the context boundary effect</a:t>
            </a:r>
          </a:p>
          <a:p>
            <a:pPr lvl="2"/>
            <a:r>
              <a:rPr lang="en-US" sz="3400" dirty="0" smtClean="0"/>
              <a:t>No impact on item-context memory, at least in this relatively easy task</a:t>
            </a:r>
          </a:p>
          <a:p>
            <a:pPr lvl="2"/>
            <a:r>
              <a:rPr lang="en-US" sz="3400" dirty="0" smtClean="0"/>
              <a:t>Likely there would be an impact at larger set sizes or longer delays</a:t>
            </a:r>
          </a:p>
        </p:txBody>
      </p:sp>
      <p:sp>
        <p:nvSpPr>
          <p:cNvPr id="5"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Experiment 3 Summary</a:t>
            </a:r>
            <a:endParaRPr lang="en-US" sz="5400" dirty="0"/>
          </a:p>
        </p:txBody>
      </p:sp>
    </p:spTree>
    <p:extLst>
      <p:ext uri="{BB962C8B-B14F-4D97-AF65-F5344CB8AC3E}">
        <p14:creationId xmlns:p14="http://schemas.microsoft.com/office/powerpoint/2010/main" val="61346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873" y="1162050"/>
            <a:ext cx="11736351" cy="5292758"/>
          </a:xfrm>
        </p:spPr>
        <p:txBody>
          <a:bodyPr>
            <a:noAutofit/>
          </a:bodyPr>
          <a:lstStyle/>
          <a:p>
            <a:r>
              <a:rPr lang="en-US" sz="3200" dirty="0" smtClean="0">
                <a:latin typeface="Book Antiqua" panose="02040602050305030304" pitchFamily="18" charset="0"/>
              </a:rPr>
              <a:t>In healthy participants, contexts serve to guide and bias the integration vs. discrimination of information in memory</a:t>
            </a:r>
          </a:p>
          <a:p>
            <a:endParaRPr lang="en-US" sz="1800" dirty="0" smtClean="0">
              <a:latin typeface="Book Antiqua" panose="02040602050305030304" pitchFamily="18" charset="0"/>
            </a:endParaRPr>
          </a:p>
          <a:p>
            <a:r>
              <a:rPr lang="en-US" sz="3200" dirty="0" smtClean="0">
                <a:latin typeface="Book Antiqua" panose="02040602050305030304" pitchFamily="18" charset="0"/>
              </a:rPr>
              <a:t>This biasing effect of context likely occurs online during encoding, as effects were evident even for only 8 items</a:t>
            </a:r>
            <a:r>
              <a:rPr lang="en-US" sz="3200" dirty="0">
                <a:latin typeface="Book Antiqua" panose="02040602050305030304" pitchFamily="18" charset="0"/>
              </a:rPr>
              <a:t> </a:t>
            </a:r>
            <a:r>
              <a:rPr lang="en-US" sz="3200" dirty="0" smtClean="0">
                <a:latin typeface="Book Antiqua" panose="02040602050305030304" pitchFamily="18" charset="0"/>
              </a:rPr>
              <a:t>over 30 seconds</a:t>
            </a:r>
          </a:p>
          <a:p>
            <a:endParaRPr lang="en-US" sz="1800" dirty="0" smtClean="0">
              <a:latin typeface="Book Antiqua" panose="02040602050305030304" pitchFamily="18" charset="0"/>
            </a:endParaRPr>
          </a:p>
          <a:p>
            <a:r>
              <a:rPr lang="en-US" sz="3200" dirty="0" smtClean="0">
                <a:latin typeface="Book Antiqua" panose="02040602050305030304" pitchFamily="18" charset="0"/>
              </a:rPr>
              <a:t>While the hippocampus is necessary for all facets of memory, the vmPFC is critical for using context to organize memory</a:t>
            </a:r>
            <a:endParaRPr lang="en-US" sz="3600" dirty="0">
              <a:latin typeface="Book Antiqua" panose="02040602050305030304" pitchFamily="18" charset="0"/>
            </a:endParaRPr>
          </a:p>
        </p:txBody>
      </p:sp>
      <p:sp>
        <p:nvSpPr>
          <p:cNvPr id="5"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Conclusions</a:t>
            </a:r>
            <a:endParaRPr lang="en-US" sz="5400" dirty="0"/>
          </a:p>
        </p:txBody>
      </p:sp>
    </p:spTree>
    <p:extLst>
      <p:ext uri="{BB962C8B-B14F-4D97-AF65-F5344CB8AC3E}">
        <p14:creationId xmlns:p14="http://schemas.microsoft.com/office/powerpoint/2010/main" val="226331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7" y="4180029"/>
            <a:ext cx="11634641" cy="2293342"/>
          </a:xfrm>
        </p:spPr>
        <p:txBody>
          <a:bodyPr anchor="t">
            <a:normAutofit/>
          </a:bodyPr>
          <a:lstStyle/>
          <a:p>
            <a:r>
              <a:rPr lang="en-US" dirty="0" smtClean="0"/>
              <a:t>The Memory Systems Lab</a:t>
            </a:r>
          </a:p>
          <a:p>
            <a:r>
              <a:rPr lang="en-US" dirty="0" smtClean="0"/>
              <a:t>Our collaborator Melissa Duff</a:t>
            </a:r>
            <a:endParaRPr lang="en-US" dirty="0"/>
          </a:p>
          <a:p>
            <a:r>
              <a:rPr lang="en-US" dirty="0" smtClean="0"/>
              <a:t>Our funding: NIH/NIMH </a:t>
            </a:r>
            <a:r>
              <a:rPr lang="en-US" dirty="0"/>
              <a:t>grant </a:t>
            </a:r>
            <a:r>
              <a:rPr lang="en-US" dirty="0" smtClean="0"/>
              <a:t>R01-MH062500</a:t>
            </a:r>
          </a:p>
          <a:p>
            <a:r>
              <a:rPr lang="en-US" dirty="0" smtClean="0"/>
              <a:t>And thank you for your attention!</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893" y="999690"/>
            <a:ext cx="7258730" cy="2844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descr="Duf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7250" y="1247779"/>
            <a:ext cx="2276229" cy="226105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Acknowledgements &amp; Thanks!</a:t>
            </a:r>
            <a:endParaRPr lang="en-US" sz="5400" dirty="0"/>
          </a:p>
        </p:txBody>
      </p:sp>
    </p:spTree>
    <p:extLst>
      <p:ext uri="{BB962C8B-B14F-4D97-AF65-F5344CB8AC3E}">
        <p14:creationId xmlns:p14="http://schemas.microsoft.com/office/powerpoint/2010/main" val="36205909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Boundary between actual talk and bonus slides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889152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smtClean="0"/>
              <a:t>1A </a:t>
            </a:r>
            <a:r>
              <a:rPr lang="en-US" dirty="0" smtClean="0"/>
              <a:t>– </a:t>
            </a:r>
            <a:r>
              <a:rPr lang="en-US" dirty="0" smtClean="0"/>
              <a:t>One Context Spatial task</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337656672"/>
              </p:ext>
            </p:extLst>
          </p:nvPr>
        </p:nvGraphicFramePr>
        <p:xfrm>
          <a:off x="5931162" y="2466938"/>
          <a:ext cx="6260838" cy="3763741"/>
        </p:xfrm>
        <a:graphic>
          <a:graphicData uri="http://schemas.openxmlformats.org/presentationml/2006/ole">
            <mc:AlternateContent xmlns:mc="http://schemas.openxmlformats.org/markup-compatibility/2006">
              <mc:Choice xmlns:v="urn:schemas-microsoft-com:vml" Requires="v">
                <p:oleObj spid="_x0000_s48130" name="Bitmap Image" r:id="rId4" imgW="6591240" imgH="3962520" progId="Paint.Picture">
                  <p:embed/>
                </p:oleObj>
              </mc:Choice>
              <mc:Fallback>
                <p:oleObj name="Bitmap Image" r:id="rId4" imgW="6591240" imgH="3962520" progId="Paint.Picture">
                  <p:embed/>
                  <p:pic>
                    <p:nvPicPr>
                      <p:cNvPr id="0" name=""/>
                      <p:cNvPicPr/>
                      <p:nvPr/>
                    </p:nvPicPr>
                    <p:blipFill>
                      <a:blip r:embed="rId5"/>
                      <a:stretch>
                        <a:fillRect/>
                      </a:stretch>
                    </p:blipFill>
                    <p:spPr>
                      <a:xfrm>
                        <a:off x="5931162" y="2466938"/>
                        <a:ext cx="6260838" cy="3763741"/>
                      </a:xfrm>
                      <a:prstGeom prst="rect">
                        <a:avLst/>
                      </a:prstGeom>
                    </p:spPr>
                  </p:pic>
                </p:oleObj>
              </mc:Fallback>
            </mc:AlternateContent>
          </a:graphicData>
        </a:graphic>
      </p:graphicFrame>
      <p:pic>
        <p:nvPicPr>
          <p:cNvPr id="5" name="Content Placeholder 4"/>
          <p:cNvPicPr>
            <a:picLocks noGrp="1" noChangeAspect="1"/>
          </p:cNvPicPr>
          <p:nvPr>
            <p:ph idx="1"/>
          </p:nvPr>
        </p:nvPicPr>
        <p:blipFill>
          <a:blip r:embed="rId6"/>
          <a:stretch>
            <a:fillRect/>
          </a:stretch>
        </p:blipFill>
        <p:spPr>
          <a:xfrm>
            <a:off x="0" y="2829993"/>
            <a:ext cx="5869172" cy="3087429"/>
          </a:xfrm>
          <a:prstGeom prst="rect">
            <a:avLst/>
          </a:prstGeom>
        </p:spPr>
      </p:pic>
    </p:spTree>
    <p:extLst>
      <p:ext uri="{BB962C8B-B14F-4D97-AF65-F5344CB8AC3E}">
        <p14:creationId xmlns:p14="http://schemas.microsoft.com/office/powerpoint/2010/main" val="244588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76" y="2426169"/>
            <a:ext cx="4352924" cy="4431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ontent Placeholder 2"/>
          <p:cNvSpPr txBox="1">
            <a:spLocks/>
          </p:cNvSpPr>
          <p:nvPr/>
        </p:nvSpPr>
        <p:spPr>
          <a:xfrm>
            <a:off x="250371" y="980498"/>
            <a:ext cx="11832771" cy="5755906"/>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pPr defTabSz="914400">
              <a:spcAft>
                <a:spcPts val="600"/>
              </a:spcAft>
            </a:pPr>
            <a:r>
              <a:rPr lang="en-US" sz="2800" dirty="0"/>
              <a:t>We automatically make sense of the world by segmenting, or parsing activities into separable events </a:t>
            </a:r>
            <a:r>
              <a:rPr lang="en-US" sz="2000" dirty="0"/>
              <a:t>(</a:t>
            </a:r>
            <a:r>
              <a:rPr lang="en-US" sz="2000" dirty="0" err="1"/>
              <a:t>Kurby</a:t>
            </a:r>
            <a:r>
              <a:rPr lang="en-US" sz="2000" dirty="0"/>
              <a:t> and </a:t>
            </a:r>
            <a:r>
              <a:rPr lang="en-US" sz="2000" dirty="0" err="1"/>
              <a:t>Zacks</a:t>
            </a:r>
            <a:r>
              <a:rPr lang="en-US" sz="2000" dirty="0"/>
              <a:t>, 2008 for review)</a:t>
            </a:r>
          </a:p>
          <a:p>
            <a:pPr defTabSz="914400">
              <a:spcAft>
                <a:spcPts val="600"/>
              </a:spcAft>
            </a:pPr>
            <a:r>
              <a:rPr lang="en-US" sz="2800" dirty="0"/>
              <a:t>Segmentation usually occurs when a large perceptual or conceptual change occurs – a </a:t>
            </a:r>
            <a:r>
              <a:rPr lang="en-US" sz="2800" b="1" u="sng" dirty="0">
                <a:solidFill>
                  <a:schemeClr val="accent1"/>
                </a:solidFill>
              </a:rPr>
              <a:t>Context Boundary (CB)</a:t>
            </a:r>
          </a:p>
          <a:p>
            <a:pPr defTabSz="914400">
              <a:spcAft>
                <a:spcPts val="600"/>
              </a:spcAft>
            </a:pPr>
            <a:r>
              <a:rPr lang="en-US" sz="2800" dirty="0"/>
              <a:t>The ability to normatively segment ongoing                                               information has been correlated with </a:t>
            </a:r>
            <a:r>
              <a:rPr lang="en-US" sz="2800" dirty="0" smtClean="0"/>
              <a:t>                                                     subsequent memory</a:t>
            </a:r>
            <a:r>
              <a:rPr lang="en-US" sz="2800" dirty="0"/>
              <a:t>, particularly in older                                                     adults </a:t>
            </a:r>
            <a:r>
              <a:rPr lang="en-US" sz="2000" dirty="0"/>
              <a:t>(</a:t>
            </a:r>
            <a:r>
              <a:rPr lang="en-US" sz="2000" dirty="0" err="1"/>
              <a:t>Zacks</a:t>
            </a:r>
            <a:r>
              <a:rPr lang="en-US" sz="2000" dirty="0"/>
              <a:t>, Speer, Vettel, &amp; Jacoby, 2006)</a:t>
            </a:r>
            <a:endParaRPr lang="en-US" sz="2800" dirty="0"/>
          </a:p>
          <a:p>
            <a:pPr marL="64008" indent="0" defTabSz="914400">
              <a:spcAft>
                <a:spcPts val="600"/>
              </a:spcAft>
              <a:buNone/>
            </a:pPr>
            <a:endParaRPr lang="en-US" sz="2000" dirty="0"/>
          </a:p>
        </p:txBody>
      </p:sp>
      <p:sp>
        <p:nvSpPr>
          <p:cNvPr id="6" name="Title 1"/>
          <p:cNvSpPr>
            <a:spLocks noGrp="1"/>
          </p:cNvSpPr>
          <p:nvPr>
            <p:ph type="title"/>
          </p:nvPr>
        </p:nvSpPr>
        <p:spPr>
          <a:xfrm>
            <a:off x="0" y="107835"/>
            <a:ext cx="12191999" cy="1225666"/>
          </a:xfrm>
        </p:spPr>
        <p:txBody>
          <a:bodyPr anchor="t">
            <a:normAutofit/>
          </a:bodyPr>
          <a:lstStyle/>
          <a:p>
            <a:pPr algn="ctr"/>
            <a:r>
              <a:rPr lang="en-US" sz="5400" dirty="0" smtClean="0"/>
              <a:t>Context as an organizing principle</a:t>
            </a:r>
            <a:endParaRPr lang="en-US" sz="5400" dirty="0"/>
          </a:p>
        </p:txBody>
      </p:sp>
      <p:sp>
        <p:nvSpPr>
          <p:cNvPr id="5" name="TextBox 4"/>
          <p:cNvSpPr txBox="1"/>
          <p:nvPr/>
        </p:nvSpPr>
        <p:spPr>
          <a:xfrm>
            <a:off x="8658224" y="2426169"/>
            <a:ext cx="3533775" cy="369332"/>
          </a:xfrm>
          <a:prstGeom prst="rect">
            <a:avLst/>
          </a:prstGeom>
          <a:noFill/>
        </p:spPr>
        <p:txBody>
          <a:bodyPr wrap="square" rtlCol="0">
            <a:spAutoFit/>
          </a:bodyPr>
          <a:lstStyle/>
          <a:p>
            <a:r>
              <a:rPr lang="en-US" dirty="0" smtClean="0">
                <a:solidFill>
                  <a:schemeClr val="bg1"/>
                </a:solidFill>
              </a:rPr>
              <a:t>Modified from </a:t>
            </a:r>
            <a:r>
              <a:rPr lang="en-US" dirty="0" err="1" smtClean="0">
                <a:solidFill>
                  <a:schemeClr val="bg1"/>
                </a:solidFill>
              </a:rPr>
              <a:t>Zacks</a:t>
            </a:r>
            <a:r>
              <a:rPr lang="en-US" dirty="0" smtClean="0">
                <a:solidFill>
                  <a:schemeClr val="bg1"/>
                </a:solidFill>
              </a:rPr>
              <a:t> et al., 2006</a:t>
            </a:r>
            <a:endParaRPr lang="en-US" dirty="0">
              <a:solidFill>
                <a:schemeClr val="bg1"/>
              </a:solidFill>
            </a:endParaRPr>
          </a:p>
        </p:txBody>
      </p:sp>
    </p:spTree>
    <p:extLst>
      <p:ext uri="{BB962C8B-B14F-4D97-AF65-F5344CB8AC3E}">
        <p14:creationId xmlns:p14="http://schemas.microsoft.com/office/powerpoint/2010/main" val="25239624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Temporal </a:t>
            </a:r>
            <a:r>
              <a:rPr lang="en-US" dirty="0" smtClean="0"/>
              <a:t>Task YA &amp; OA</a:t>
            </a:r>
            <a:endParaRPr lang="en-US" dirty="0"/>
          </a:p>
        </p:txBody>
      </p:sp>
      <p:pic>
        <p:nvPicPr>
          <p:cNvPr id="4" name="Content Placeholder 3"/>
          <p:cNvPicPr>
            <a:picLocks noGrp="1" noChangeAspect="1"/>
          </p:cNvPicPr>
          <p:nvPr>
            <p:ph idx="1"/>
          </p:nvPr>
        </p:nvPicPr>
        <p:blipFill>
          <a:blip r:embed="rId2"/>
          <a:stretch>
            <a:fillRect/>
          </a:stretch>
        </p:blipFill>
        <p:spPr>
          <a:xfrm>
            <a:off x="2591107" y="1882775"/>
            <a:ext cx="7009786" cy="4572000"/>
          </a:xfrm>
          <a:prstGeom prst="rect">
            <a:avLst/>
          </a:prstGeom>
        </p:spPr>
      </p:pic>
    </p:spTree>
    <p:extLst>
      <p:ext uri="{BB962C8B-B14F-4D97-AF65-F5344CB8AC3E}">
        <p14:creationId xmlns:p14="http://schemas.microsoft.com/office/powerpoint/2010/main" val="6313688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2844" y="1708253"/>
            <a:ext cx="11597297" cy="4038600"/>
          </a:xfrm>
          <a:prstGeom prst="rect">
            <a:avLst/>
          </a:prstGeom>
        </p:spPr>
      </p:pic>
      <p:sp>
        <p:nvSpPr>
          <p:cNvPr id="8" name="TextBox 7"/>
          <p:cNvSpPr txBox="1"/>
          <p:nvPr/>
        </p:nvSpPr>
        <p:spPr>
          <a:xfrm>
            <a:off x="0" y="6292645"/>
            <a:ext cx="12260826" cy="461665"/>
          </a:xfrm>
          <a:prstGeom prst="rect">
            <a:avLst/>
          </a:prstGeom>
          <a:noFill/>
        </p:spPr>
        <p:txBody>
          <a:bodyPr wrap="square" rtlCol="0">
            <a:spAutoFit/>
          </a:bodyPr>
          <a:lstStyle/>
          <a:p>
            <a:pPr algn="ctr"/>
            <a:r>
              <a:rPr lang="en-US" sz="2400" b="1" dirty="0" smtClean="0"/>
              <a:t>= Adjacent			= 3-Within			= 3-Across			= Far Away</a:t>
            </a:r>
            <a:endParaRPr lang="en-US" sz="2400" b="1" dirty="0"/>
          </a:p>
        </p:txBody>
      </p:sp>
      <p:sp>
        <p:nvSpPr>
          <p:cNvPr id="21" name="Rectangle 20"/>
          <p:cNvSpPr/>
          <p:nvPr/>
        </p:nvSpPr>
        <p:spPr>
          <a:xfrm>
            <a:off x="502844" y="5586608"/>
            <a:ext cx="11597297" cy="509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6200000">
            <a:off x="-2212325" y="3659559"/>
            <a:ext cx="4968671" cy="461665"/>
          </a:xfrm>
          <a:prstGeom prst="rect">
            <a:avLst/>
          </a:prstGeom>
          <a:noFill/>
        </p:spPr>
        <p:txBody>
          <a:bodyPr wrap="square" rtlCol="0">
            <a:spAutoFit/>
          </a:bodyPr>
          <a:lstStyle/>
          <a:p>
            <a:pPr algn="ctr"/>
            <a:r>
              <a:rPr lang="en-US" sz="2400" dirty="0" err="1" smtClean="0">
                <a:latin typeface="Arial" panose="020B0604020202020204" pitchFamily="34" charset="0"/>
                <a:cs typeface="Arial" panose="020B0604020202020204" pitchFamily="34" charset="0"/>
              </a:rPr>
              <a:t>Avg</a:t>
            </a:r>
            <a:r>
              <a:rPr lang="en-US" sz="2400" dirty="0" smtClean="0">
                <a:latin typeface="Arial" panose="020B0604020202020204" pitchFamily="34" charset="0"/>
                <a:cs typeface="Arial" panose="020B0604020202020204" pitchFamily="34" charset="0"/>
              </a:rPr>
              <a:t> Distance Rating (1- 4 Scale)</a:t>
            </a:r>
            <a:endParaRPr lang="en-US" sz="2400" dirty="0">
              <a:latin typeface="Arial" panose="020B0604020202020204" pitchFamily="34" charset="0"/>
              <a:cs typeface="Arial" panose="020B0604020202020204" pitchFamily="34" charset="0"/>
            </a:endParaRPr>
          </a:p>
        </p:txBody>
      </p:sp>
      <p:sp>
        <p:nvSpPr>
          <p:cNvPr id="13" name="Title 1"/>
          <p:cNvSpPr txBox="1">
            <a:spLocks/>
          </p:cNvSpPr>
          <p:nvPr/>
        </p:nvSpPr>
        <p:spPr>
          <a:xfrm>
            <a:off x="0" y="107835"/>
            <a:ext cx="12191999" cy="1225666"/>
          </a:xfrm>
          <a:prstGeom prst="rect">
            <a:avLst/>
          </a:prstGeom>
        </p:spPr>
        <p:txBody>
          <a:bodyPr vert="horz" anchor="t">
            <a:normAutofit fontScale="85000" lnSpcReduction="20000"/>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u="sng" dirty="0" smtClean="0"/>
              <a:t>Experiment 3 – Temporal </a:t>
            </a:r>
            <a:r>
              <a:rPr lang="en-US" sz="5400" u="sng" dirty="0"/>
              <a:t>Distance Ratings </a:t>
            </a:r>
            <a:endParaRPr lang="en-US" sz="5400" u="sng" dirty="0" smtClean="0"/>
          </a:p>
          <a:p>
            <a:pPr algn="ctr" defTabSz="914400"/>
            <a:r>
              <a:rPr lang="en-US" sz="5400" dirty="0" smtClean="0"/>
              <a:t>vmPFC also impaired at temporal distance</a:t>
            </a:r>
            <a:endParaRPr lang="en-US" sz="5400" dirty="0"/>
          </a:p>
        </p:txBody>
      </p:sp>
      <p:sp>
        <p:nvSpPr>
          <p:cNvPr id="5" name="Rectangle 4"/>
          <p:cNvSpPr/>
          <p:nvPr/>
        </p:nvSpPr>
        <p:spPr>
          <a:xfrm>
            <a:off x="718078" y="6349911"/>
            <a:ext cx="353962" cy="324464"/>
          </a:xfrm>
          <a:prstGeom prst="rect">
            <a:avLst/>
          </a:prstGeom>
          <a:solidFill>
            <a:srgbClr val="FFC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459932" y="6344563"/>
            <a:ext cx="353962" cy="324464"/>
          </a:xfrm>
          <a:prstGeom prst="rect">
            <a:avLst/>
          </a:prstGeom>
          <a:solidFill>
            <a:srgbClr val="00206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229228" y="6349483"/>
            <a:ext cx="353962" cy="324464"/>
          </a:xfrm>
          <a:prstGeom prst="rect">
            <a:avLst/>
          </a:prstGeom>
          <a:solidFill>
            <a:schemeClr val="accent2">
              <a:lumMod val="60000"/>
              <a:lumOff val="4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957574" y="6344350"/>
            <a:ext cx="353962" cy="324464"/>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84358" y="5586608"/>
            <a:ext cx="3575116" cy="369332"/>
          </a:xfrm>
          <a:prstGeom prst="rect">
            <a:avLst/>
          </a:prstGeom>
          <a:noFill/>
        </p:spPr>
        <p:txBody>
          <a:bodyPr wrap="square" rtlCol="0">
            <a:spAutoFit/>
          </a:bodyPr>
          <a:lstStyle/>
          <a:p>
            <a:pPr algn="ctr"/>
            <a:r>
              <a:rPr lang="en-US" b="1" dirty="0" smtClean="0">
                <a:solidFill>
                  <a:schemeClr val="bg1"/>
                </a:solidFill>
              </a:rPr>
              <a:t>Healthy Older Adults</a:t>
            </a:r>
            <a:endParaRPr lang="en-US" b="1" dirty="0">
              <a:solidFill>
                <a:schemeClr val="bg1"/>
              </a:solidFill>
            </a:endParaRPr>
          </a:p>
        </p:txBody>
      </p:sp>
      <p:sp>
        <p:nvSpPr>
          <p:cNvPr id="31" name="TextBox 30"/>
          <p:cNvSpPr txBox="1"/>
          <p:nvPr/>
        </p:nvSpPr>
        <p:spPr>
          <a:xfrm>
            <a:off x="4781824" y="5576170"/>
            <a:ext cx="3575116" cy="369332"/>
          </a:xfrm>
          <a:prstGeom prst="rect">
            <a:avLst/>
          </a:prstGeom>
          <a:noFill/>
        </p:spPr>
        <p:txBody>
          <a:bodyPr wrap="square" rtlCol="0">
            <a:spAutoFit/>
          </a:bodyPr>
          <a:lstStyle/>
          <a:p>
            <a:pPr algn="ctr"/>
            <a:r>
              <a:rPr lang="en-US" b="1" dirty="0" smtClean="0">
                <a:solidFill>
                  <a:schemeClr val="bg1"/>
                </a:solidFill>
              </a:rPr>
              <a:t>Hippocampal Patients</a:t>
            </a:r>
            <a:endParaRPr lang="en-US" b="1" dirty="0">
              <a:solidFill>
                <a:schemeClr val="bg1"/>
              </a:solidFill>
            </a:endParaRPr>
          </a:p>
        </p:txBody>
      </p:sp>
      <p:sp>
        <p:nvSpPr>
          <p:cNvPr id="32" name="TextBox 31"/>
          <p:cNvSpPr txBox="1"/>
          <p:nvPr/>
        </p:nvSpPr>
        <p:spPr>
          <a:xfrm>
            <a:off x="8466556" y="5578258"/>
            <a:ext cx="3575116" cy="369332"/>
          </a:xfrm>
          <a:prstGeom prst="rect">
            <a:avLst/>
          </a:prstGeom>
          <a:noFill/>
        </p:spPr>
        <p:txBody>
          <a:bodyPr wrap="square" rtlCol="0">
            <a:spAutoFit/>
          </a:bodyPr>
          <a:lstStyle/>
          <a:p>
            <a:pPr algn="ctr"/>
            <a:r>
              <a:rPr lang="en-US" b="1" dirty="0" smtClean="0">
                <a:solidFill>
                  <a:schemeClr val="bg1"/>
                </a:solidFill>
              </a:rPr>
              <a:t>vmPFC Patients</a:t>
            </a:r>
            <a:endParaRPr lang="en-US" b="1" dirty="0">
              <a:solidFill>
                <a:schemeClr val="bg1"/>
              </a:solidFill>
            </a:endParaRPr>
          </a:p>
        </p:txBody>
      </p:sp>
    </p:spTree>
    <p:extLst>
      <p:ext uri="{BB962C8B-B14F-4D97-AF65-F5344CB8AC3E}">
        <p14:creationId xmlns:p14="http://schemas.microsoft.com/office/powerpoint/2010/main" val="27030453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VMPFC: Time</a:t>
            </a:r>
            <a:endParaRPr lang="en-US" dirty="0"/>
          </a:p>
        </p:txBody>
      </p:sp>
      <p:sp>
        <p:nvSpPr>
          <p:cNvPr id="3" name="Content Placeholder 2"/>
          <p:cNvSpPr>
            <a:spLocks noGrp="1"/>
          </p:cNvSpPr>
          <p:nvPr>
            <p:ph idx="1"/>
          </p:nvPr>
        </p:nvSpPr>
        <p:spPr>
          <a:xfrm>
            <a:off x="609600" y="1251436"/>
            <a:ext cx="10972800" cy="4572000"/>
          </a:xfrm>
        </p:spPr>
        <p:txBody>
          <a:bodyPr/>
          <a:lstStyle/>
          <a:p>
            <a:r>
              <a:rPr lang="en-US" dirty="0" smtClean="0"/>
              <a:t>24 per group, matched for gender and education</a:t>
            </a:r>
          </a:p>
          <a:p>
            <a:endParaRPr lang="en-US" dirty="0"/>
          </a:p>
          <a:p>
            <a:pPr marL="64008" indent="0">
              <a:buNone/>
            </a:pPr>
            <a:r>
              <a:rPr lang="en-US" dirty="0" smtClean="0"/>
              <a:t>      Matched Healthy Adults		</a:t>
            </a:r>
            <a:r>
              <a:rPr lang="en-US" dirty="0"/>
              <a:t> </a:t>
            </a:r>
            <a:r>
              <a:rPr lang="en-US" dirty="0" smtClean="0"/>
              <a:t>       vmPFC Patients</a:t>
            </a:r>
            <a:endParaRPr lang="en-US" dirty="0"/>
          </a:p>
        </p:txBody>
      </p:sp>
      <p:pic>
        <p:nvPicPr>
          <p:cNvPr id="13" name="Picture 12"/>
          <p:cNvPicPr>
            <a:picLocks noChangeAspect="1"/>
          </p:cNvPicPr>
          <p:nvPr/>
        </p:nvPicPr>
        <p:blipFill>
          <a:blip r:embed="rId2"/>
          <a:stretch>
            <a:fillRect/>
          </a:stretch>
        </p:blipFill>
        <p:spPr>
          <a:xfrm>
            <a:off x="5834743" y="2858676"/>
            <a:ext cx="6506744" cy="3999323"/>
          </a:xfrm>
          <a:prstGeom prst="rect">
            <a:avLst/>
          </a:prstGeom>
        </p:spPr>
      </p:pic>
      <p:pic>
        <p:nvPicPr>
          <p:cNvPr id="15" name="Picture 14"/>
          <p:cNvPicPr>
            <a:picLocks noChangeAspect="1"/>
          </p:cNvPicPr>
          <p:nvPr/>
        </p:nvPicPr>
        <p:blipFill>
          <a:blip r:embed="rId3"/>
          <a:stretch>
            <a:fillRect/>
          </a:stretch>
        </p:blipFill>
        <p:spPr>
          <a:xfrm>
            <a:off x="-96514" y="2858677"/>
            <a:ext cx="6572058" cy="3999323"/>
          </a:xfrm>
          <a:prstGeom prst="rect">
            <a:avLst/>
          </a:prstGeom>
        </p:spPr>
      </p:pic>
    </p:spTree>
    <p:extLst>
      <p:ext uri="{BB962C8B-B14F-4D97-AF65-F5344CB8AC3E}">
        <p14:creationId xmlns:p14="http://schemas.microsoft.com/office/powerpoint/2010/main" val="39631882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04800" y="893956"/>
            <a:ext cx="11713029" cy="5230717"/>
          </a:xfrm>
        </p:spPr>
        <p:txBody>
          <a:bodyPr anchor="t">
            <a:normAutofit/>
          </a:bodyPr>
          <a:lstStyle/>
          <a:p>
            <a:r>
              <a:rPr lang="en-US" dirty="0"/>
              <a:t>Do </a:t>
            </a:r>
            <a:r>
              <a:rPr lang="en-US" dirty="0" smtClean="0"/>
              <a:t>context </a:t>
            </a:r>
            <a:r>
              <a:rPr lang="en-US" dirty="0"/>
              <a:t>boundaries impact real time spatial navigation strategies and spatial learning in a virtual environment</a:t>
            </a:r>
            <a:r>
              <a:rPr lang="en-US" dirty="0" smtClean="0"/>
              <a:t>? </a:t>
            </a:r>
          </a:p>
          <a:p>
            <a:pPr marL="64008" indent="0" algn="ctr">
              <a:buNone/>
            </a:pPr>
            <a:r>
              <a:rPr lang="en-US" sz="2400" dirty="0" smtClean="0"/>
              <a:t>(images/data from </a:t>
            </a:r>
            <a:r>
              <a:rPr lang="en-US" sz="2400" dirty="0" err="1" smtClean="0"/>
              <a:t>Horecka</a:t>
            </a:r>
            <a:r>
              <a:rPr lang="en-US" sz="2400" dirty="0" smtClean="0"/>
              <a:t> et al., 2016 SFN Poster)</a:t>
            </a:r>
          </a:p>
          <a:p>
            <a:pPr marL="0" indent="0">
              <a:buNone/>
            </a:pPr>
            <a:endParaRPr lang="en-US" dirty="0" smtClean="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11" y="3124049"/>
            <a:ext cx="3645373" cy="3733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010" y="2324959"/>
            <a:ext cx="3645373" cy="79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Current and Future Directions</a:t>
            </a:r>
            <a:endParaRPr lang="en-US" sz="5400" dirty="0"/>
          </a:p>
        </p:txBody>
      </p:sp>
      <p:pic>
        <p:nvPicPr>
          <p:cNvPr id="3" name="Picture 2"/>
          <p:cNvPicPr>
            <a:picLocks noChangeAspect="1"/>
          </p:cNvPicPr>
          <p:nvPr/>
        </p:nvPicPr>
        <p:blipFill>
          <a:blip r:embed="rId5"/>
          <a:stretch>
            <a:fillRect/>
          </a:stretch>
        </p:blipFill>
        <p:spPr>
          <a:xfrm>
            <a:off x="5420168" y="2914748"/>
            <a:ext cx="6115050" cy="3209925"/>
          </a:xfrm>
          <a:prstGeom prst="rect">
            <a:avLst/>
          </a:prstGeom>
        </p:spPr>
      </p:pic>
    </p:spTree>
    <p:extLst>
      <p:ext uri="{BB962C8B-B14F-4D97-AF65-F5344CB8AC3E}">
        <p14:creationId xmlns:p14="http://schemas.microsoft.com/office/powerpoint/2010/main" val="337033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04800" y="893956"/>
            <a:ext cx="11713029" cy="5230717"/>
          </a:xfrm>
        </p:spPr>
        <p:txBody>
          <a:bodyPr anchor="t">
            <a:normAutofit/>
          </a:bodyPr>
          <a:lstStyle/>
          <a:p>
            <a:r>
              <a:rPr lang="en-US" dirty="0"/>
              <a:t>Do </a:t>
            </a:r>
            <a:r>
              <a:rPr lang="en-US" dirty="0" smtClean="0"/>
              <a:t>context </a:t>
            </a:r>
            <a:r>
              <a:rPr lang="en-US" dirty="0"/>
              <a:t>boundaries impact real time spatial navigation strategies and spatial learning in a virtual environment</a:t>
            </a:r>
            <a:r>
              <a:rPr lang="en-US" dirty="0" smtClean="0"/>
              <a:t>? </a:t>
            </a:r>
          </a:p>
          <a:p>
            <a:pPr marL="64008" indent="0" algn="ctr">
              <a:buNone/>
            </a:pPr>
            <a:r>
              <a:rPr lang="en-US" sz="2400" dirty="0" smtClean="0"/>
              <a:t>(images/data from </a:t>
            </a:r>
            <a:r>
              <a:rPr lang="en-US" sz="2400" dirty="0" err="1" smtClean="0"/>
              <a:t>Horecka</a:t>
            </a:r>
            <a:r>
              <a:rPr lang="en-US" sz="2400" dirty="0" smtClean="0"/>
              <a:t> et al., 2016 SFN Poster)</a:t>
            </a:r>
          </a:p>
          <a:p>
            <a:pPr marL="0" indent="0">
              <a:buNone/>
            </a:pPr>
            <a:endParaRPr lang="en-US" dirty="0" smtClean="0"/>
          </a:p>
        </p:txBody>
      </p:sp>
      <p:sp>
        <p:nvSpPr>
          <p:cNvPr id="9" name="Title 1"/>
          <p:cNvSpPr txBox="1">
            <a:spLocks/>
          </p:cNvSpPr>
          <p:nvPr/>
        </p:nvSpPr>
        <p:spPr>
          <a:xfrm>
            <a:off x="0" y="107835"/>
            <a:ext cx="12191999" cy="1225666"/>
          </a:xfrm>
          <a:prstGeom prst="rect">
            <a:avLst/>
          </a:prstGeom>
        </p:spPr>
        <p:txBody>
          <a:bodyPr vert="horz" anchor="t">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defTabSz="914400"/>
            <a:r>
              <a:rPr lang="en-US" sz="5400" dirty="0" smtClean="0"/>
              <a:t>Current and Future Directions</a:t>
            </a:r>
            <a:endParaRPr lang="en-US" sz="5400" dirty="0"/>
          </a:p>
        </p:txBody>
      </p:sp>
      <p:pic>
        <p:nvPicPr>
          <p:cNvPr id="2" name="Picture 1"/>
          <p:cNvPicPr>
            <a:picLocks noChangeAspect="1"/>
          </p:cNvPicPr>
          <p:nvPr/>
        </p:nvPicPr>
        <p:blipFill>
          <a:blip r:embed="rId3"/>
          <a:stretch>
            <a:fillRect/>
          </a:stretch>
        </p:blipFill>
        <p:spPr>
          <a:xfrm>
            <a:off x="130629" y="2847419"/>
            <a:ext cx="4303147" cy="3643239"/>
          </a:xfrm>
          <a:prstGeom prst="rect">
            <a:avLst/>
          </a:prstGeom>
        </p:spPr>
      </p:pic>
      <p:pic>
        <p:nvPicPr>
          <p:cNvPr id="6" name="Picture 5"/>
          <p:cNvPicPr>
            <a:picLocks noChangeAspect="1"/>
          </p:cNvPicPr>
          <p:nvPr/>
        </p:nvPicPr>
        <p:blipFill>
          <a:blip r:embed="rId4"/>
          <a:stretch>
            <a:fillRect/>
          </a:stretch>
        </p:blipFill>
        <p:spPr>
          <a:xfrm>
            <a:off x="4775985" y="2847419"/>
            <a:ext cx="7416015" cy="3643239"/>
          </a:xfrm>
          <a:prstGeom prst="rect">
            <a:avLst/>
          </a:prstGeom>
        </p:spPr>
      </p:pic>
    </p:spTree>
    <p:extLst>
      <p:ext uri="{BB962C8B-B14F-4D97-AF65-F5344CB8AC3E}">
        <p14:creationId xmlns:p14="http://schemas.microsoft.com/office/powerpoint/2010/main" val="87269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a:xfrm>
            <a:off x="250371" y="980498"/>
            <a:ext cx="11832771" cy="5755906"/>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pPr defTabSz="914400">
              <a:spcAft>
                <a:spcPts val="600"/>
              </a:spcAft>
            </a:pPr>
            <a:r>
              <a:rPr lang="en-US" sz="2800" dirty="0"/>
              <a:t>We automatically make sense of the world by segmenting, or parsing activities into separable events </a:t>
            </a:r>
            <a:r>
              <a:rPr lang="en-US" sz="2000" dirty="0"/>
              <a:t>(</a:t>
            </a:r>
            <a:r>
              <a:rPr lang="en-US" sz="2000" dirty="0" err="1"/>
              <a:t>Kurby</a:t>
            </a:r>
            <a:r>
              <a:rPr lang="en-US" sz="2000" dirty="0"/>
              <a:t> and </a:t>
            </a:r>
            <a:r>
              <a:rPr lang="en-US" sz="2000" dirty="0" err="1"/>
              <a:t>Zacks</a:t>
            </a:r>
            <a:r>
              <a:rPr lang="en-US" sz="2000" dirty="0"/>
              <a:t>, 2008 for review)</a:t>
            </a:r>
          </a:p>
          <a:p>
            <a:pPr defTabSz="914400">
              <a:spcAft>
                <a:spcPts val="600"/>
              </a:spcAft>
            </a:pPr>
            <a:r>
              <a:rPr lang="en-US" sz="2800" dirty="0"/>
              <a:t>Segmentation usually occurs when a large perceptual or conceptual change occurs – a </a:t>
            </a:r>
            <a:r>
              <a:rPr lang="en-US" sz="2800" b="1" u="sng" dirty="0">
                <a:solidFill>
                  <a:schemeClr val="accent1"/>
                </a:solidFill>
              </a:rPr>
              <a:t>Context Boundary (CB)</a:t>
            </a:r>
          </a:p>
          <a:p>
            <a:pPr defTabSz="914400">
              <a:spcAft>
                <a:spcPts val="600"/>
              </a:spcAft>
            </a:pPr>
            <a:r>
              <a:rPr lang="en-US" sz="2800" dirty="0"/>
              <a:t>The ability to normatively segment ongoing                                               information has been correlated with                                                      </a:t>
            </a:r>
            <a:r>
              <a:rPr lang="en-US" sz="2800" dirty="0" smtClean="0"/>
              <a:t>subsequent </a:t>
            </a:r>
            <a:r>
              <a:rPr lang="en-US" sz="2800" dirty="0"/>
              <a:t>memory, particularly in older                                                     adults </a:t>
            </a:r>
            <a:r>
              <a:rPr lang="en-US" sz="2000" dirty="0"/>
              <a:t>(</a:t>
            </a:r>
            <a:r>
              <a:rPr lang="en-US" sz="2000" dirty="0" err="1"/>
              <a:t>Zacks</a:t>
            </a:r>
            <a:r>
              <a:rPr lang="en-US" sz="2000" dirty="0"/>
              <a:t>, Speer, Vettel, &amp; Jacoby, 2006)</a:t>
            </a:r>
            <a:endParaRPr lang="en-US" sz="2800" dirty="0"/>
          </a:p>
          <a:p>
            <a:pPr defTabSz="914400">
              <a:spcAft>
                <a:spcPts val="600"/>
              </a:spcAft>
            </a:pPr>
            <a:r>
              <a:rPr lang="en-US" sz="2800" dirty="0"/>
              <a:t>Context boundaries can also bias memory                                                                   for temporal distance between items                                                                </a:t>
            </a:r>
            <a:r>
              <a:rPr lang="en-US" sz="2000" dirty="0"/>
              <a:t>(</a:t>
            </a:r>
            <a:r>
              <a:rPr lang="en-US" sz="2000" dirty="0" err="1"/>
              <a:t>Ezzyat</a:t>
            </a:r>
            <a:r>
              <a:rPr lang="en-US" sz="2000" dirty="0"/>
              <a:t> &amp; </a:t>
            </a:r>
            <a:r>
              <a:rPr lang="en-US" sz="2000" dirty="0" err="1"/>
              <a:t>Davachi</a:t>
            </a:r>
            <a:r>
              <a:rPr lang="en-US" sz="2000" dirty="0"/>
              <a:t>, 2011, 2014; </a:t>
            </a:r>
            <a:r>
              <a:rPr lang="en-US" sz="2000" dirty="0" err="1"/>
              <a:t>Dubrow</a:t>
            </a:r>
            <a:r>
              <a:rPr lang="en-US" sz="2000" dirty="0"/>
              <a:t> &amp; </a:t>
            </a:r>
            <a:r>
              <a:rPr lang="en-US" sz="2000" dirty="0" err="1"/>
              <a:t>Davachi</a:t>
            </a:r>
            <a:r>
              <a:rPr lang="en-US" sz="2000" dirty="0"/>
              <a:t>, 2013, 2014)</a:t>
            </a:r>
          </a:p>
        </p:txBody>
      </p:sp>
      <p:sp>
        <p:nvSpPr>
          <p:cNvPr id="6" name="Title 1"/>
          <p:cNvSpPr>
            <a:spLocks noGrp="1"/>
          </p:cNvSpPr>
          <p:nvPr>
            <p:ph type="title"/>
          </p:nvPr>
        </p:nvSpPr>
        <p:spPr>
          <a:xfrm>
            <a:off x="0" y="107835"/>
            <a:ext cx="12191999" cy="1225666"/>
          </a:xfrm>
        </p:spPr>
        <p:txBody>
          <a:bodyPr anchor="t">
            <a:normAutofit/>
          </a:bodyPr>
          <a:lstStyle/>
          <a:p>
            <a:pPr algn="ctr"/>
            <a:r>
              <a:rPr lang="en-US" sz="5400" dirty="0" smtClean="0"/>
              <a:t>Context as an organizing principle</a:t>
            </a:r>
            <a:endParaRPr lang="en-US" sz="5400" dirty="0"/>
          </a:p>
        </p:txBody>
      </p:sp>
    </p:spTree>
    <p:extLst>
      <p:ext uri="{BB962C8B-B14F-4D97-AF65-F5344CB8AC3E}">
        <p14:creationId xmlns:p14="http://schemas.microsoft.com/office/powerpoint/2010/main" val="2278285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342" y="2431505"/>
            <a:ext cx="4181475" cy="414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9882" y="2445778"/>
            <a:ext cx="4219575"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ontent Placeholder 2"/>
          <p:cNvSpPr txBox="1">
            <a:spLocks/>
          </p:cNvSpPr>
          <p:nvPr/>
        </p:nvSpPr>
        <p:spPr>
          <a:xfrm>
            <a:off x="250371" y="980498"/>
            <a:ext cx="11832771" cy="5755906"/>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pPr defTabSz="914400">
              <a:spcAft>
                <a:spcPts val="600"/>
              </a:spcAft>
            </a:pPr>
            <a:r>
              <a:rPr lang="en-US" sz="2800" dirty="0"/>
              <a:t>We automatically make sense of the world by segmenting, or parsing activities into separable events </a:t>
            </a:r>
            <a:r>
              <a:rPr lang="en-US" sz="2000" dirty="0"/>
              <a:t>(</a:t>
            </a:r>
            <a:r>
              <a:rPr lang="en-US" sz="2000" dirty="0" err="1"/>
              <a:t>Kurby</a:t>
            </a:r>
            <a:r>
              <a:rPr lang="en-US" sz="2000" dirty="0"/>
              <a:t> and </a:t>
            </a:r>
            <a:r>
              <a:rPr lang="en-US" sz="2000" dirty="0" err="1"/>
              <a:t>Zacks</a:t>
            </a:r>
            <a:r>
              <a:rPr lang="en-US" sz="2000" dirty="0"/>
              <a:t>, 2008 for review)</a:t>
            </a:r>
          </a:p>
          <a:p>
            <a:pPr defTabSz="914400">
              <a:spcAft>
                <a:spcPts val="600"/>
              </a:spcAft>
            </a:pPr>
            <a:r>
              <a:rPr lang="en-US" sz="2800" dirty="0"/>
              <a:t>Segmentation usually occurs when a large perceptual or conceptual change occurs – a </a:t>
            </a:r>
            <a:r>
              <a:rPr lang="en-US" sz="2800" b="1" u="sng" dirty="0">
                <a:solidFill>
                  <a:schemeClr val="accent1"/>
                </a:solidFill>
              </a:rPr>
              <a:t>Context Boundary (CB)</a:t>
            </a:r>
          </a:p>
          <a:p>
            <a:pPr defTabSz="914400">
              <a:spcAft>
                <a:spcPts val="600"/>
              </a:spcAft>
            </a:pPr>
            <a:r>
              <a:rPr lang="en-US" sz="2800" dirty="0"/>
              <a:t>The ability to normatively segment ongoing                                               information has been correlated with                                                      </a:t>
            </a:r>
            <a:r>
              <a:rPr lang="en-US" sz="2800" dirty="0" smtClean="0"/>
              <a:t>subsequent </a:t>
            </a:r>
            <a:r>
              <a:rPr lang="en-US" sz="2800" dirty="0"/>
              <a:t>memory, particularly in older                                                     adults </a:t>
            </a:r>
            <a:r>
              <a:rPr lang="en-US" sz="2000" dirty="0"/>
              <a:t>(</a:t>
            </a:r>
            <a:r>
              <a:rPr lang="en-US" sz="2000" dirty="0" err="1"/>
              <a:t>Zacks</a:t>
            </a:r>
            <a:r>
              <a:rPr lang="en-US" sz="2000" dirty="0"/>
              <a:t>, Speer, Vettel, &amp; Jacoby, 2006)</a:t>
            </a:r>
            <a:endParaRPr lang="en-US" sz="2800" dirty="0"/>
          </a:p>
          <a:p>
            <a:pPr defTabSz="914400">
              <a:spcAft>
                <a:spcPts val="600"/>
              </a:spcAft>
            </a:pPr>
            <a:r>
              <a:rPr lang="en-US" sz="2800" dirty="0"/>
              <a:t>Context boundaries can also bias memory                                                                   for temporal distance between items                                                                </a:t>
            </a:r>
            <a:r>
              <a:rPr lang="en-US" sz="2000" dirty="0"/>
              <a:t>(</a:t>
            </a:r>
            <a:r>
              <a:rPr lang="en-US" sz="2000" dirty="0" err="1"/>
              <a:t>Ezzyat</a:t>
            </a:r>
            <a:r>
              <a:rPr lang="en-US" sz="2000" dirty="0"/>
              <a:t> &amp; </a:t>
            </a:r>
            <a:r>
              <a:rPr lang="en-US" sz="2000" dirty="0" err="1"/>
              <a:t>Davachi</a:t>
            </a:r>
            <a:r>
              <a:rPr lang="en-US" sz="2000" dirty="0"/>
              <a:t>, 2011, 2014; </a:t>
            </a:r>
            <a:r>
              <a:rPr lang="en-US" sz="2000" dirty="0" err="1"/>
              <a:t>Dubrow</a:t>
            </a:r>
            <a:r>
              <a:rPr lang="en-US" sz="2000" dirty="0"/>
              <a:t> &amp; </a:t>
            </a:r>
            <a:r>
              <a:rPr lang="en-US" sz="2000" dirty="0" err="1"/>
              <a:t>Davachi</a:t>
            </a:r>
            <a:r>
              <a:rPr lang="en-US" sz="2000" dirty="0"/>
              <a:t>, 2013, 2014)</a:t>
            </a:r>
          </a:p>
        </p:txBody>
      </p:sp>
      <p:sp>
        <p:nvSpPr>
          <p:cNvPr id="6" name="Title 1"/>
          <p:cNvSpPr>
            <a:spLocks noGrp="1"/>
          </p:cNvSpPr>
          <p:nvPr>
            <p:ph type="title"/>
          </p:nvPr>
        </p:nvSpPr>
        <p:spPr>
          <a:xfrm>
            <a:off x="0" y="107835"/>
            <a:ext cx="12191999" cy="1225666"/>
          </a:xfrm>
        </p:spPr>
        <p:txBody>
          <a:bodyPr anchor="t">
            <a:normAutofit/>
          </a:bodyPr>
          <a:lstStyle/>
          <a:p>
            <a:pPr algn="ctr"/>
            <a:r>
              <a:rPr lang="en-US" sz="5400" dirty="0" smtClean="0"/>
              <a:t>Context as an organizing principle</a:t>
            </a:r>
            <a:endParaRPr lang="en-US" sz="5400" dirty="0"/>
          </a:p>
        </p:txBody>
      </p:sp>
      <p:sp>
        <p:nvSpPr>
          <p:cNvPr id="7" name="Rectangle 6"/>
          <p:cNvSpPr/>
          <p:nvPr/>
        </p:nvSpPr>
        <p:spPr>
          <a:xfrm>
            <a:off x="8009342" y="6537936"/>
            <a:ext cx="4181475" cy="320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0282639" y="3762237"/>
            <a:ext cx="971550" cy="185737"/>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1065164" y="4100946"/>
            <a:ext cx="189025" cy="286327"/>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139639" y="2781162"/>
            <a:ext cx="1143000" cy="76862"/>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0011177" y="3114676"/>
            <a:ext cx="271462" cy="428488"/>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199061" y="3657607"/>
            <a:ext cx="1039119" cy="646331"/>
          </a:xfrm>
          <a:prstGeom prst="rect">
            <a:avLst/>
          </a:prstGeom>
          <a:noFill/>
        </p:spPr>
        <p:txBody>
          <a:bodyPr wrap="square" rtlCol="0">
            <a:spAutoFit/>
          </a:bodyPr>
          <a:lstStyle/>
          <a:p>
            <a:pPr algn="ctr"/>
            <a:r>
              <a:rPr lang="en-US" b="1" dirty="0" smtClean="0">
                <a:solidFill>
                  <a:srgbClr val="00B050"/>
                </a:solidFill>
                <a:latin typeface="Arial" panose="020B0604020202020204" pitchFamily="34" charset="0"/>
                <a:cs typeface="Arial" panose="020B0604020202020204" pitchFamily="34" charset="0"/>
              </a:rPr>
              <a:t>Same</a:t>
            </a:r>
          </a:p>
          <a:p>
            <a:pPr algn="ctr"/>
            <a:r>
              <a:rPr lang="en-US" b="1" dirty="0" smtClean="0">
                <a:solidFill>
                  <a:srgbClr val="00B050"/>
                </a:solidFill>
                <a:latin typeface="Arial" panose="020B0604020202020204" pitchFamily="34" charset="0"/>
                <a:cs typeface="Arial" panose="020B0604020202020204" pitchFamily="34" charset="0"/>
              </a:rPr>
              <a:t>Context</a:t>
            </a:r>
            <a:endParaRPr lang="en-US" b="1" dirty="0">
              <a:solidFill>
                <a:srgbClr val="00B050"/>
              </a:solidFill>
              <a:latin typeface="Arial" panose="020B0604020202020204" pitchFamily="34" charset="0"/>
              <a:cs typeface="Arial" panose="020B0604020202020204" pitchFamily="34" charset="0"/>
            </a:endParaRPr>
          </a:p>
        </p:txBody>
      </p:sp>
      <p:sp>
        <p:nvSpPr>
          <p:cNvPr id="14" name="TextBox 13"/>
          <p:cNvSpPr txBox="1"/>
          <p:nvPr/>
        </p:nvSpPr>
        <p:spPr>
          <a:xfrm>
            <a:off x="10358554" y="2677126"/>
            <a:ext cx="1039119" cy="646331"/>
          </a:xfrm>
          <a:prstGeom prst="rect">
            <a:avLst/>
          </a:prstGeom>
          <a:noFill/>
        </p:spPr>
        <p:txBody>
          <a:bodyPr wrap="square" rtlCol="0">
            <a:spAutoFit/>
          </a:bodyPr>
          <a:lstStyle/>
          <a:p>
            <a:pPr algn="ctr"/>
            <a:r>
              <a:rPr lang="en-US" b="1" dirty="0" smtClean="0">
                <a:solidFill>
                  <a:srgbClr val="0070C0"/>
                </a:solidFill>
                <a:latin typeface="Arial" panose="020B0604020202020204" pitchFamily="34" charset="0"/>
                <a:cs typeface="Arial" panose="020B0604020202020204" pitchFamily="34" charset="0"/>
              </a:rPr>
              <a:t>Across</a:t>
            </a:r>
          </a:p>
          <a:p>
            <a:pPr algn="ctr"/>
            <a:r>
              <a:rPr lang="en-US" b="1" dirty="0" smtClean="0">
                <a:solidFill>
                  <a:srgbClr val="0070C0"/>
                </a:solidFill>
                <a:latin typeface="Arial" panose="020B0604020202020204" pitchFamily="34" charset="0"/>
                <a:cs typeface="Arial" panose="020B0604020202020204" pitchFamily="34" charset="0"/>
              </a:rPr>
              <a:t>Context</a:t>
            </a:r>
            <a:endParaRPr lang="en-US" b="1" dirty="0">
              <a:solidFill>
                <a:srgbClr val="0070C0"/>
              </a:solidFill>
              <a:latin typeface="Arial" panose="020B0604020202020204" pitchFamily="34" charset="0"/>
              <a:cs typeface="Arial" panose="020B0604020202020204" pitchFamily="34" charset="0"/>
            </a:endParaRPr>
          </a:p>
        </p:txBody>
      </p:sp>
      <p:sp>
        <p:nvSpPr>
          <p:cNvPr id="15" name="TextBox 14"/>
          <p:cNvSpPr txBox="1"/>
          <p:nvPr/>
        </p:nvSpPr>
        <p:spPr>
          <a:xfrm>
            <a:off x="8009342" y="6537936"/>
            <a:ext cx="4191894" cy="273884"/>
          </a:xfrm>
          <a:prstGeom prst="rect">
            <a:avLst/>
          </a:prstGeom>
          <a:noFill/>
        </p:spPr>
        <p:txBody>
          <a:bodyPr wrap="square" rtlCol="0">
            <a:noAutofit/>
          </a:bodyPr>
          <a:lstStyle/>
          <a:p>
            <a:pPr algn="ctr"/>
            <a:r>
              <a:rPr lang="en-US" dirty="0" smtClean="0">
                <a:solidFill>
                  <a:schemeClr val="bg1"/>
                </a:solidFill>
                <a:latin typeface="Arial" panose="020B0604020202020204" pitchFamily="34" charset="0"/>
                <a:cs typeface="Arial" panose="020B0604020202020204" pitchFamily="34" charset="0"/>
              </a:rPr>
              <a:t>From </a:t>
            </a:r>
            <a:r>
              <a:rPr lang="en-US" dirty="0" err="1" smtClean="0">
                <a:solidFill>
                  <a:schemeClr val="bg1"/>
                </a:solidFill>
                <a:latin typeface="Arial" panose="020B0604020202020204" pitchFamily="34" charset="0"/>
                <a:cs typeface="Arial" panose="020B0604020202020204" pitchFamily="34" charset="0"/>
              </a:rPr>
              <a:t>Ezzyat</a:t>
            </a:r>
            <a:r>
              <a:rPr lang="en-US" dirty="0" smtClean="0">
                <a:solidFill>
                  <a:schemeClr val="bg1"/>
                </a:solidFill>
                <a:latin typeface="Arial" panose="020B0604020202020204" pitchFamily="34" charset="0"/>
                <a:cs typeface="Arial" panose="020B0604020202020204" pitchFamily="34" charset="0"/>
              </a:rPr>
              <a:t> &amp; </a:t>
            </a:r>
            <a:r>
              <a:rPr lang="en-US" dirty="0" err="1" smtClean="0">
                <a:solidFill>
                  <a:schemeClr val="bg1"/>
                </a:solidFill>
                <a:latin typeface="Arial" panose="020B0604020202020204" pitchFamily="34" charset="0"/>
                <a:cs typeface="Arial" panose="020B0604020202020204" pitchFamily="34" charset="0"/>
              </a:rPr>
              <a:t>Davachi</a:t>
            </a:r>
            <a:r>
              <a:rPr lang="en-US" dirty="0" smtClean="0">
                <a:solidFill>
                  <a:schemeClr val="bg1"/>
                </a:solidFill>
                <a:latin typeface="Arial" panose="020B0604020202020204" pitchFamily="34" charset="0"/>
                <a:cs typeface="Arial" panose="020B0604020202020204" pitchFamily="34" charset="0"/>
              </a:rPr>
              <a:t>, 2014</a:t>
            </a:r>
            <a:endParaRPr lang="en-US" dirty="0">
              <a:solidFill>
                <a:schemeClr val="bg1"/>
              </a:solidFill>
              <a:latin typeface="Arial" panose="020B0604020202020204" pitchFamily="34" charset="0"/>
              <a:cs typeface="Arial" panose="020B0604020202020204" pitchFamily="34" charset="0"/>
            </a:endParaRPr>
          </a:p>
        </p:txBody>
      </p:sp>
      <p:sp>
        <p:nvSpPr>
          <p:cNvPr id="16" name="Rectangle 15"/>
          <p:cNvSpPr/>
          <p:nvPr/>
        </p:nvSpPr>
        <p:spPr>
          <a:xfrm>
            <a:off x="8042196" y="5024602"/>
            <a:ext cx="4115765" cy="16016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19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500"/>
                            </p:stCondLst>
                            <p:childTnLst>
                              <p:par>
                                <p:cTn id="28" presetID="1" presetClass="entr" presetSubtype="0" fill="hold" grpId="0" nodeType="afterEffect">
                                  <p:stCondLst>
                                    <p:cond delay="50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par>
                          <p:cTn id="42" fill="hold">
                            <p:stCondLst>
                              <p:cond delay="500"/>
                            </p:stCondLst>
                            <p:childTnLst>
                              <p:par>
                                <p:cTn id="43" presetID="1" presetClass="entr" presetSubtype="0" fill="hold" grpId="0" nodeType="afterEffect">
                                  <p:stCondLst>
                                    <p:cond delay="50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4" grpId="0"/>
      <p:bldP spid="15" grpId="0"/>
      <p:bldP spid="16" grpId="0" animBg="1"/>
      <p:bldP spid="1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342" y="2431505"/>
            <a:ext cx="4181475" cy="414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9882" y="2445778"/>
            <a:ext cx="4219575"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ontent Placeholder 2"/>
          <p:cNvSpPr txBox="1">
            <a:spLocks/>
          </p:cNvSpPr>
          <p:nvPr/>
        </p:nvSpPr>
        <p:spPr>
          <a:xfrm>
            <a:off x="250371" y="980498"/>
            <a:ext cx="11832771" cy="5755906"/>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pPr defTabSz="914400">
              <a:spcAft>
                <a:spcPts val="600"/>
              </a:spcAft>
            </a:pPr>
            <a:r>
              <a:rPr lang="en-US" sz="2800" dirty="0" smtClean="0"/>
              <a:t>We automatically make sense of the world by segmenting, or parsing activities into separable events </a:t>
            </a:r>
            <a:r>
              <a:rPr lang="en-US" sz="2000" dirty="0" smtClean="0"/>
              <a:t>(</a:t>
            </a:r>
            <a:r>
              <a:rPr lang="en-US" sz="2000" dirty="0" err="1" smtClean="0"/>
              <a:t>Kurby</a:t>
            </a:r>
            <a:r>
              <a:rPr lang="en-US" sz="2000" dirty="0" smtClean="0"/>
              <a:t> and </a:t>
            </a:r>
            <a:r>
              <a:rPr lang="en-US" sz="2000" dirty="0" err="1" smtClean="0"/>
              <a:t>Zacks</a:t>
            </a:r>
            <a:r>
              <a:rPr lang="en-US" sz="2000" dirty="0" smtClean="0"/>
              <a:t>, 2008 for review)</a:t>
            </a:r>
          </a:p>
          <a:p>
            <a:pPr defTabSz="914400">
              <a:spcAft>
                <a:spcPts val="600"/>
              </a:spcAft>
            </a:pPr>
            <a:r>
              <a:rPr lang="en-US" sz="2800" dirty="0" smtClean="0"/>
              <a:t>Segmentation usually occurs when a large perceptual or conceptual change occurs – a </a:t>
            </a:r>
            <a:r>
              <a:rPr lang="en-US" sz="2800" b="1" u="sng" dirty="0" smtClean="0">
                <a:solidFill>
                  <a:schemeClr val="accent1"/>
                </a:solidFill>
              </a:rPr>
              <a:t>Context Boundary (CB)</a:t>
            </a:r>
          </a:p>
          <a:p>
            <a:pPr defTabSz="914400">
              <a:spcAft>
                <a:spcPts val="600"/>
              </a:spcAft>
            </a:pPr>
            <a:r>
              <a:rPr lang="en-US" sz="2800" dirty="0" smtClean="0"/>
              <a:t>The ability to normatively segment ongoing                                               information has been correlated with                                                      subsequent memory, particularly in older                                                     adults </a:t>
            </a:r>
            <a:r>
              <a:rPr lang="en-US" sz="2000" dirty="0" smtClean="0"/>
              <a:t>(</a:t>
            </a:r>
            <a:r>
              <a:rPr lang="en-US" sz="2000" dirty="0" err="1" smtClean="0"/>
              <a:t>Zacks</a:t>
            </a:r>
            <a:r>
              <a:rPr lang="en-US" sz="2000" dirty="0" smtClean="0"/>
              <a:t>, Speer, Vettel, &amp; Jacoby, 2006)</a:t>
            </a:r>
            <a:endParaRPr lang="en-US" sz="2800" dirty="0" smtClean="0"/>
          </a:p>
          <a:p>
            <a:pPr defTabSz="914400">
              <a:spcAft>
                <a:spcPts val="600"/>
              </a:spcAft>
            </a:pPr>
            <a:r>
              <a:rPr lang="en-US" sz="2800" dirty="0"/>
              <a:t>Context boundaries </a:t>
            </a:r>
            <a:r>
              <a:rPr lang="en-US" sz="2800" dirty="0" smtClean="0"/>
              <a:t>can also </a:t>
            </a:r>
            <a:r>
              <a:rPr lang="en-US" sz="2800" dirty="0"/>
              <a:t>bias memory                                                                   for temporal distance </a:t>
            </a:r>
            <a:r>
              <a:rPr lang="en-US" sz="2800" dirty="0" smtClean="0"/>
              <a:t>between items                                                                </a:t>
            </a:r>
            <a:r>
              <a:rPr lang="en-US" sz="2000" dirty="0" smtClean="0"/>
              <a:t>(</a:t>
            </a:r>
            <a:r>
              <a:rPr lang="en-US" sz="2000" dirty="0" err="1" smtClean="0"/>
              <a:t>Ezzyat</a:t>
            </a:r>
            <a:r>
              <a:rPr lang="en-US" sz="2000" dirty="0" smtClean="0"/>
              <a:t> &amp; </a:t>
            </a:r>
            <a:r>
              <a:rPr lang="en-US" sz="2000" dirty="0" err="1" smtClean="0"/>
              <a:t>Davachi</a:t>
            </a:r>
            <a:r>
              <a:rPr lang="en-US" sz="2000" dirty="0"/>
              <a:t>, 2011, 2014</a:t>
            </a:r>
            <a:r>
              <a:rPr lang="en-US" sz="2000" dirty="0" smtClean="0"/>
              <a:t>; </a:t>
            </a:r>
            <a:r>
              <a:rPr lang="en-US" sz="2000" dirty="0" err="1"/>
              <a:t>Dubrow</a:t>
            </a:r>
            <a:r>
              <a:rPr lang="en-US" sz="2000" dirty="0"/>
              <a:t> &amp; </a:t>
            </a:r>
            <a:r>
              <a:rPr lang="en-US" sz="2000" dirty="0" err="1"/>
              <a:t>Davachi</a:t>
            </a:r>
            <a:r>
              <a:rPr lang="en-US" sz="2000" dirty="0"/>
              <a:t>, 2013, 2014</a:t>
            </a:r>
            <a:r>
              <a:rPr lang="en-US" sz="2000" dirty="0" smtClean="0"/>
              <a:t>)</a:t>
            </a:r>
            <a:endParaRPr lang="en-US" sz="2000" dirty="0"/>
          </a:p>
        </p:txBody>
      </p:sp>
      <p:sp>
        <p:nvSpPr>
          <p:cNvPr id="6" name="Title 1"/>
          <p:cNvSpPr>
            <a:spLocks noGrp="1"/>
          </p:cNvSpPr>
          <p:nvPr>
            <p:ph type="title"/>
          </p:nvPr>
        </p:nvSpPr>
        <p:spPr>
          <a:xfrm>
            <a:off x="0" y="107835"/>
            <a:ext cx="12191999" cy="1225666"/>
          </a:xfrm>
        </p:spPr>
        <p:txBody>
          <a:bodyPr anchor="t">
            <a:normAutofit/>
          </a:bodyPr>
          <a:lstStyle/>
          <a:p>
            <a:pPr algn="ctr"/>
            <a:r>
              <a:rPr lang="en-US" sz="5400" dirty="0" smtClean="0"/>
              <a:t>Context as an organizing principle</a:t>
            </a:r>
            <a:endParaRPr lang="en-US" sz="5400" dirty="0"/>
          </a:p>
        </p:txBody>
      </p:sp>
      <p:sp>
        <p:nvSpPr>
          <p:cNvPr id="7" name="Rectangle 6"/>
          <p:cNvSpPr/>
          <p:nvPr/>
        </p:nvSpPr>
        <p:spPr>
          <a:xfrm>
            <a:off x="8009342" y="6537936"/>
            <a:ext cx="4181475" cy="320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0282639" y="3762237"/>
            <a:ext cx="971550" cy="185737"/>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1065164" y="4100946"/>
            <a:ext cx="189025" cy="286327"/>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139639" y="2781162"/>
            <a:ext cx="1143000" cy="76862"/>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0011177" y="3114676"/>
            <a:ext cx="271462" cy="428488"/>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199061" y="3657607"/>
            <a:ext cx="1039119" cy="646331"/>
          </a:xfrm>
          <a:prstGeom prst="rect">
            <a:avLst/>
          </a:prstGeom>
          <a:noFill/>
        </p:spPr>
        <p:txBody>
          <a:bodyPr wrap="square" rtlCol="0">
            <a:spAutoFit/>
          </a:bodyPr>
          <a:lstStyle/>
          <a:p>
            <a:pPr algn="ctr"/>
            <a:r>
              <a:rPr lang="en-US" b="1" dirty="0" smtClean="0">
                <a:solidFill>
                  <a:srgbClr val="00B050"/>
                </a:solidFill>
                <a:latin typeface="Arial" panose="020B0604020202020204" pitchFamily="34" charset="0"/>
                <a:cs typeface="Arial" panose="020B0604020202020204" pitchFamily="34" charset="0"/>
              </a:rPr>
              <a:t>Same</a:t>
            </a:r>
          </a:p>
          <a:p>
            <a:pPr algn="ctr"/>
            <a:r>
              <a:rPr lang="en-US" b="1" dirty="0" smtClean="0">
                <a:solidFill>
                  <a:srgbClr val="00B050"/>
                </a:solidFill>
                <a:latin typeface="Arial" panose="020B0604020202020204" pitchFamily="34" charset="0"/>
                <a:cs typeface="Arial" panose="020B0604020202020204" pitchFamily="34" charset="0"/>
              </a:rPr>
              <a:t>Context</a:t>
            </a:r>
            <a:endParaRPr lang="en-US" b="1" dirty="0">
              <a:solidFill>
                <a:srgbClr val="00B050"/>
              </a:solidFill>
              <a:latin typeface="Arial" panose="020B0604020202020204" pitchFamily="34" charset="0"/>
              <a:cs typeface="Arial" panose="020B0604020202020204" pitchFamily="34" charset="0"/>
            </a:endParaRPr>
          </a:p>
        </p:txBody>
      </p:sp>
      <p:sp>
        <p:nvSpPr>
          <p:cNvPr id="14" name="TextBox 13"/>
          <p:cNvSpPr txBox="1"/>
          <p:nvPr/>
        </p:nvSpPr>
        <p:spPr>
          <a:xfrm>
            <a:off x="10358554" y="2677126"/>
            <a:ext cx="1039119" cy="646331"/>
          </a:xfrm>
          <a:prstGeom prst="rect">
            <a:avLst/>
          </a:prstGeom>
          <a:noFill/>
        </p:spPr>
        <p:txBody>
          <a:bodyPr wrap="square" rtlCol="0">
            <a:spAutoFit/>
          </a:bodyPr>
          <a:lstStyle/>
          <a:p>
            <a:pPr algn="ctr"/>
            <a:r>
              <a:rPr lang="en-US" b="1" dirty="0" smtClean="0">
                <a:solidFill>
                  <a:srgbClr val="0070C0"/>
                </a:solidFill>
                <a:latin typeface="Arial" panose="020B0604020202020204" pitchFamily="34" charset="0"/>
                <a:cs typeface="Arial" panose="020B0604020202020204" pitchFamily="34" charset="0"/>
              </a:rPr>
              <a:t>Across</a:t>
            </a:r>
          </a:p>
          <a:p>
            <a:pPr algn="ctr"/>
            <a:r>
              <a:rPr lang="en-US" b="1" dirty="0" smtClean="0">
                <a:solidFill>
                  <a:srgbClr val="0070C0"/>
                </a:solidFill>
                <a:latin typeface="Arial" panose="020B0604020202020204" pitchFamily="34" charset="0"/>
                <a:cs typeface="Arial" panose="020B0604020202020204" pitchFamily="34" charset="0"/>
              </a:rPr>
              <a:t>Context</a:t>
            </a:r>
            <a:endParaRPr lang="en-US" b="1" dirty="0">
              <a:solidFill>
                <a:srgbClr val="0070C0"/>
              </a:solidFill>
              <a:latin typeface="Arial" panose="020B0604020202020204" pitchFamily="34" charset="0"/>
              <a:cs typeface="Arial" panose="020B0604020202020204" pitchFamily="34" charset="0"/>
            </a:endParaRPr>
          </a:p>
        </p:txBody>
      </p:sp>
      <p:sp>
        <p:nvSpPr>
          <p:cNvPr id="15" name="TextBox 14"/>
          <p:cNvSpPr txBox="1"/>
          <p:nvPr/>
        </p:nvSpPr>
        <p:spPr>
          <a:xfrm>
            <a:off x="8009342" y="6537936"/>
            <a:ext cx="4191894" cy="273884"/>
          </a:xfrm>
          <a:prstGeom prst="rect">
            <a:avLst/>
          </a:prstGeom>
          <a:noFill/>
        </p:spPr>
        <p:txBody>
          <a:bodyPr wrap="square" rtlCol="0">
            <a:noAutofit/>
          </a:bodyPr>
          <a:lstStyle/>
          <a:p>
            <a:pPr algn="ctr"/>
            <a:r>
              <a:rPr lang="en-US" dirty="0" smtClean="0">
                <a:solidFill>
                  <a:schemeClr val="bg1"/>
                </a:solidFill>
                <a:latin typeface="Arial" panose="020B0604020202020204" pitchFamily="34" charset="0"/>
                <a:cs typeface="Arial" panose="020B0604020202020204" pitchFamily="34" charset="0"/>
              </a:rPr>
              <a:t>From </a:t>
            </a:r>
            <a:r>
              <a:rPr lang="en-US" dirty="0" err="1" smtClean="0">
                <a:solidFill>
                  <a:schemeClr val="bg1"/>
                </a:solidFill>
                <a:latin typeface="Arial" panose="020B0604020202020204" pitchFamily="34" charset="0"/>
                <a:cs typeface="Arial" panose="020B0604020202020204" pitchFamily="34" charset="0"/>
              </a:rPr>
              <a:t>Ezzyat</a:t>
            </a:r>
            <a:r>
              <a:rPr lang="en-US" dirty="0" smtClean="0">
                <a:solidFill>
                  <a:schemeClr val="bg1"/>
                </a:solidFill>
                <a:latin typeface="Arial" panose="020B0604020202020204" pitchFamily="34" charset="0"/>
                <a:cs typeface="Arial" panose="020B0604020202020204" pitchFamily="34" charset="0"/>
              </a:rPr>
              <a:t> &amp; </a:t>
            </a:r>
            <a:r>
              <a:rPr lang="en-US" dirty="0" err="1" smtClean="0">
                <a:solidFill>
                  <a:schemeClr val="bg1"/>
                </a:solidFill>
                <a:latin typeface="Arial" panose="020B0604020202020204" pitchFamily="34" charset="0"/>
                <a:cs typeface="Arial" panose="020B0604020202020204" pitchFamily="34" charset="0"/>
              </a:rPr>
              <a:t>Davachi</a:t>
            </a:r>
            <a:r>
              <a:rPr lang="en-US" dirty="0" smtClean="0">
                <a:solidFill>
                  <a:schemeClr val="bg1"/>
                </a:solidFill>
                <a:latin typeface="Arial" panose="020B0604020202020204" pitchFamily="34" charset="0"/>
                <a:cs typeface="Arial" panose="020B0604020202020204" pitchFamily="34" charset="0"/>
              </a:rPr>
              <a:t>, 2014</a:t>
            </a:r>
            <a:endParaRPr lang="en-US" dirty="0">
              <a:solidFill>
                <a:schemeClr val="bg1"/>
              </a:solidFill>
              <a:latin typeface="Arial" panose="020B0604020202020204" pitchFamily="34" charset="0"/>
              <a:cs typeface="Arial" panose="020B0604020202020204" pitchFamily="34" charset="0"/>
            </a:endParaRPr>
          </a:p>
        </p:txBody>
      </p:sp>
      <p:sp>
        <p:nvSpPr>
          <p:cNvPr id="16" name="Rectangle 15"/>
          <p:cNvSpPr/>
          <p:nvPr/>
        </p:nvSpPr>
        <p:spPr>
          <a:xfrm>
            <a:off x="8042196" y="5024602"/>
            <a:ext cx="4115765" cy="16016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009342" y="2431505"/>
            <a:ext cx="4181475" cy="44264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009342" y="6537936"/>
            <a:ext cx="4191894" cy="273884"/>
          </a:xfrm>
          <a:prstGeom prst="rect">
            <a:avLst/>
          </a:prstGeom>
          <a:noFill/>
        </p:spPr>
        <p:txBody>
          <a:bodyPr wrap="square" rtlCol="0">
            <a:noAutofit/>
          </a:bodyPr>
          <a:lstStyle/>
          <a:p>
            <a:pPr algn="ctr"/>
            <a:r>
              <a:rPr lang="en-US" dirty="0" smtClean="0">
                <a:solidFill>
                  <a:schemeClr val="bg1"/>
                </a:solidFill>
                <a:latin typeface="Arial" panose="020B0604020202020204" pitchFamily="34" charset="0"/>
                <a:cs typeface="Arial" panose="020B0604020202020204" pitchFamily="34" charset="0"/>
              </a:rPr>
              <a:t>From </a:t>
            </a:r>
            <a:r>
              <a:rPr lang="en-US" dirty="0" err="1" smtClean="0">
                <a:solidFill>
                  <a:schemeClr val="bg1"/>
                </a:solidFill>
                <a:latin typeface="Arial" panose="020B0604020202020204" pitchFamily="34" charset="0"/>
                <a:cs typeface="Arial" panose="020B0604020202020204" pitchFamily="34" charset="0"/>
              </a:rPr>
              <a:t>Ezzyat</a:t>
            </a:r>
            <a:r>
              <a:rPr lang="en-US" dirty="0" smtClean="0">
                <a:solidFill>
                  <a:schemeClr val="bg1"/>
                </a:solidFill>
                <a:latin typeface="Arial" panose="020B0604020202020204" pitchFamily="34" charset="0"/>
                <a:cs typeface="Arial" panose="020B0604020202020204" pitchFamily="34" charset="0"/>
              </a:rPr>
              <a:t> &amp; </a:t>
            </a:r>
            <a:r>
              <a:rPr lang="en-US" dirty="0" err="1" smtClean="0">
                <a:solidFill>
                  <a:schemeClr val="bg1"/>
                </a:solidFill>
                <a:latin typeface="Arial" panose="020B0604020202020204" pitchFamily="34" charset="0"/>
                <a:cs typeface="Arial" panose="020B0604020202020204" pitchFamily="34" charset="0"/>
              </a:rPr>
              <a:t>Davachi</a:t>
            </a:r>
            <a:r>
              <a:rPr lang="en-US" dirty="0" smtClean="0">
                <a:solidFill>
                  <a:schemeClr val="bg1"/>
                </a:solidFill>
                <a:latin typeface="Arial" panose="020B0604020202020204" pitchFamily="34" charset="0"/>
                <a:cs typeface="Arial" panose="020B0604020202020204" pitchFamily="34" charset="0"/>
              </a:rPr>
              <a:t>, 2014</a:t>
            </a:r>
            <a:endParaRPr lang="en-US" dirty="0">
              <a:solidFill>
                <a:schemeClr val="bg1"/>
              </a:solidFill>
              <a:latin typeface="Arial" panose="020B0604020202020204" pitchFamily="34" charset="0"/>
              <a:cs typeface="Arial" panose="020B0604020202020204" pitchFamily="34" charset="0"/>
            </a:endParaRPr>
          </a:p>
        </p:txBody>
      </p:sp>
      <p:pic>
        <p:nvPicPr>
          <p:cNvPr id="2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8735" b="-3447"/>
          <a:stretch/>
        </p:blipFill>
        <p:spPr bwMode="auto">
          <a:xfrm>
            <a:off x="8342278" y="2560320"/>
            <a:ext cx="2638425" cy="384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10971467" y="4486139"/>
            <a:ext cx="1039119" cy="646331"/>
          </a:xfrm>
          <a:prstGeom prst="rect">
            <a:avLst/>
          </a:prstGeom>
          <a:noFill/>
        </p:spPr>
        <p:txBody>
          <a:bodyPr wrap="square" rtlCol="0">
            <a:spAutoFit/>
          </a:bodyPr>
          <a:lstStyle/>
          <a:p>
            <a:pPr algn="ctr"/>
            <a:r>
              <a:rPr lang="en-US" b="1" dirty="0" smtClean="0">
                <a:solidFill>
                  <a:srgbClr val="00B050"/>
                </a:solidFill>
                <a:latin typeface="Arial" panose="020B0604020202020204" pitchFamily="34" charset="0"/>
                <a:cs typeface="Arial" panose="020B0604020202020204" pitchFamily="34" charset="0"/>
              </a:rPr>
              <a:t>Same</a:t>
            </a:r>
          </a:p>
          <a:p>
            <a:pPr algn="ctr"/>
            <a:r>
              <a:rPr lang="en-US" b="1" dirty="0" smtClean="0">
                <a:solidFill>
                  <a:srgbClr val="00B050"/>
                </a:solidFill>
                <a:latin typeface="Arial" panose="020B0604020202020204" pitchFamily="34" charset="0"/>
                <a:cs typeface="Arial" panose="020B0604020202020204" pitchFamily="34" charset="0"/>
              </a:rPr>
              <a:t>Context</a:t>
            </a:r>
            <a:endParaRPr lang="en-US" b="1" dirty="0">
              <a:solidFill>
                <a:srgbClr val="00B050"/>
              </a:solidFill>
              <a:latin typeface="Arial" panose="020B0604020202020204" pitchFamily="34" charset="0"/>
              <a:cs typeface="Arial" panose="020B0604020202020204" pitchFamily="34" charset="0"/>
            </a:endParaRPr>
          </a:p>
        </p:txBody>
      </p:sp>
      <p:sp>
        <p:nvSpPr>
          <p:cNvPr id="22" name="TextBox 21"/>
          <p:cNvSpPr txBox="1"/>
          <p:nvPr/>
        </p:nvSpPr>
        <p:spPr>
          <a:xfrm>
            <a:off x="10989651" y="3593978"/>
            <a:ext cx="1039119" cy="646331"/>
          </a:xfrm>
          <a:prstGeom prst="rect">
            <a:avLst/>
          </a:prstGeom>
          <a:noFill/>
        </p:spPr>
        <p:txBody>
          <a:bodyPr wrap="square" rtlCol="0">
            <a:spAutoFit/>
          </a:bodyPr>
          <a:lstStyle/>
          <a:p>
            <a:pPr algn="ctr"/>
            <a:r>
              <a:rPr lang="en-US" b="1" dirty="0" smtClean="0">
                <a:solidFill>
                  <a:srgbClr val="0070C0"/>
                </a:solidFill>
                <a:latin typeface="Arial" panose="020B0604020202020204" pitchFamily="34" charset="0"/>
                <a:cs typeface="Arial" panose="020B0604020202020204" pitchFamily="34" charset="0"/>
              </a:rPr>
              <a:t>Across</a:t>
            </a:r>
          </a:p>
          <a:p>
            <a:pPr algn="ctr"/>
            <a:r>
              <a:rPr lang="en-US" b="1" dirty="0" smtClean="0">
                <a:solidFill>
                  <a:srgbClr val="0070C0"/>
                </a:solidFill>
                <a:latin typeface="Arial" panose="020B0604020202020204" pitchFamily="34" charset="0"/>
                <a:cs typeface="Arial" panose="020B0604020202020204" pitchFamily="34" charset="0"/>
              </a:rPr>
              <a:t>Context</a:t>
            </a:r>
            <a:endParaRPr lang="en-US" b="1" dirty="0">
              <a:solidFill>
                <a:srgbClr val="0070C0"/>
              </a:solidFill>
              <a:latin typeface="Arial" panose="020B0604020202020204" pitchFamily="34" charset="0"/>
              <a:cs typeface="Arial" panose="020B0604020202020204" pitchFamily="34" charset="0"/>
            </a:endParaRPr>
          </a:p>
        </p:txBody>
      </p:sp>
      <p:sp>
        <p:nvSpPr>
          <p:cNvPr id="23" name="Rectangle 22"/>
          <p:cNvSpPr/>
          <p:nvPr/>
        </p:nvSpPr>
        <p:spPr>
          <a:xfrm>
            <a:off x="9133367" y="5879803"/>
            <a:ext cx="1424763" cy="536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941978" y="5826637"/>
            <a:ext cx="1955058" cy="646331"/>
          </a:xfrm>
          <a:prstGeom prst="rect">
            <a:avLst/>
          </a:prstGeom>
          <a:noFill/>
        </p:spPr>
        <p:txBody>
          <a:bodyPr wrap="square" rtlCol="0">
            <a:spAutoFit/>
          </a:bodyPr>
          <a:lstStyle/>
          <a:p>
            <a:pPr algn="ctr"/>
            <a:r>
              <a:rPr lang="en-US" b="1" dirty="0" smtClean="0">
                <a:solidFill>
                  <a:schemeClr val="bg1"/>
                </a:solidFill>
                <a:latin typeface="Arial" panose="020B0604020202020204" pitchFamily="34" charset="0"/>
                <a:cs typeface="Arial" panose="020B0604020202020204" pitchFamily="34" charset="0"/>
              </a:rPr>
              <a:t>Rated as Close or Very Close</a:t>
            </a:r>
            <a:endParaRPr lang="en-US"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14136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5">
      <a:dk1>
        <a:sysClr val="windowText" lastClr="000000"/>
      </a:dk1>
      <a:lt1>
        <a:sysClr val="window" lastClr="FFFFFF"/>
      </a:lt1>
      <a:dk2>
        <a:srgbClr val="575F6D"/>
      </a:dk2>
      <a:lt2>
        <a:srgbClr val="FFFFFF"/>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Verve</Template>
  <TotalTime>13617</TotalTime>
  <Words>3960</Words>
  <Application>Microsoft Office PowerPoint</Application>
  <PresentationFormat>Widescreen</PresentationFormat>
  <Paragraphs>461</Paragraphs>
  <Slides>64</Slides>
  <Notes>48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64</vt:i4>
      </vt:variant>
    </vt:vector>
  </HeadingPairs>
  <TitlesOfParts>
    <vt:vector size="72" baseType="lpstr">
      <vt:lpstr>Arial</vt:lpstr>
      <vt:lpstr>Book Antiqua</vt:lpstr>
      <vt:lpstr>Calibri</vt:lpstr>
      <vt:lpstr>Verdana</vt:lpstr>
      <vt:lpstr>Wingdings 2</vt:lpstr>
      <vt:lpstr>Verve</vt:lpstr>
      <vt:lpstr>Worksheet</vt:lpstr>
      <vt:lpstr>Paintbrush Picture</vt:lpstr>
      <vt:lpstr>Context boundary effects and          memory: the impact of       attention, aging, and      focal brain lesions</vt:lpstr>
      <vt:lpstr>Episodic Memory = Memory for Time+Place</vt:lpstr>
      <vt:lpstr>Time and Space Are Continuous Measures</vt:lpstr>
      <vt:lpstr>Rather we perceive and remember distinct slices or segments of the world</vt:lpstr>
      <vt:lpstr>Context as an organizing principle</vt:lpstr>
      <vt:lpstr>Context as an organizing principle</vt:lpstr>
      <vt:lpstr>Context as an organizing principle</vt:lpstr>
      <vt:lpstr>Context as an organizing principle</vt:lpstr>
      <vt:lpstr>Context as an organizing principle</vt:lpstr>
      <vt:lpstr>But memory involves time and space…</vt:lpstr>
      <vt:lpstr>PowerPoint Presentation</vt:lpstr>
      <vt:lpstr>Spatiotemporal Context Task</vt:lpstr>
      <vt:lpstr>Spatiotemporal Context Task</vt:lpstr>
      <vt:lpstr>Distance Judgment – Temporal Block</vt:lpstr>
      <vt:lpstr>Distance Judgment – Spatial Block</vt:lpstr>
      <vt:lpstr>Example Set of Locations</vt:lpstr>
      <vt:lpstr>Example Set of Locations</vt:lpstr>
      <vt:lpstr>Example Set of Locations &amp; Spatially Defined Pairs</vt:lpstr>
      <vt:lpstr>Example Set of Locations &amp; Spatially Defined Pairs</vt:lpstr>
      <vt:lpstr>Example Set of Locations &amp; Spatially Defined Pairs</vt:lpstr>
      <vt:lpstr>Example Set of Locations &amp; Spatially Defined Pairs</vt:lpstr>
      <vt:lpstr>Example Set of Locations &amp; Spatially Defined Pairs</vt:lpstr>
      <vt:lpstr>Example Set of Locations &amp; Temporally Defined Pairs</vt:lpstr>
      <vt:lpstr>Example Set of Locations &amp; Temporally Defined Pairs</vt:lpstr>
      <vt:lpstr>Example Set of Locations &amp; Temporally Defined Pairs</vt:lpstr>
      <vt:lpstr>Example Set of Locations &amp; Temporally Defined Pairs</vt:lpstr>
      <vt:lpstr>Example Set of Locations &amp; Temporally Defined Pairs</vt:lpstr>
      <vt:lpstr>Example Set of Locations &amp; Temporally Defined Pairs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of Experiments 1 &amp; 2</vt:lpstr>
      <vt:lpstr>Integration &amp; Discrimination</vt:lpstr>
      <vt:lpstr>Integration &amp; Discrimination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Boundary between actual talk and bonus slides</vt:lpstr>
      <vt:lpstr>Experiment 1A – One Context Spatial task</vt:lpstr>
      <vt:lpstr>Experiment 2 – Temporal Task YA &amp; OA</vt:lpstr>
      <vt:lpstr>PowerPoint Presentation</vt:lpstr>
      <vt:lpstr>VMPFC: Time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Episodic Segmentation: How do we define an event?</dc:title>
  <dc:creator>Michael Dulas</dc:creator>
  <cp:lastModifiedBy>Michael Dulas</cp:lastModifiedBy>
  <cp:revision>198</cp:revision>
  <dcterms:created xsi:type="dcterms:W3CDTF">2015-02-04T03:48:45Z</dcterms:created>
  <dcterms:modified xsi:type="dcterms:W3CDTF">2017-11-03T16:46:17Z</dcterms:modified>
</cp:coreProperties>
</file>